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Ex5.xml" ContentType="application/vnd.ms-office.chartex+xml"/>
  <Override PartName="/ppt/charts/style6.xml" ContentType="application/vnd.ms-office.chartstyle+xml"/>
  <Override PartName="/ppt/charts/colors6.xml" ContentType="application/vnd.ms-office.chartcolorstyle+xml"/>
  <Override PartName="/ppt/charts/chartEx6.xml" ContentType="application/vnd.ms-office.chartex+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Ex7.xml" ContentType="application/vnd.ms-office.chartex+xml"/>
  <Override PartName="/ppt/charts/style10.xml" ContentType="application/vnd.ms-office.chartstyle+xml"/>
  <Override PartName="/ppt/charts/colors10.xml" ContentType="application/vnd.ms-office.chartcolorstyle+xml"/>
  <Override PartName="/ppt/charts/chartEx8.xml" ContentType="application/vnd.ms-office.chartex+xml"/>
  <Override PartName="/ppt/charts/style11.xml" ContentType="application/vnd.ms-office.chartstyle+xml"/>
  <Override PartName="/ppt/charts/colors11.xml" ContentType="application/vnd.ms-office.chartcolorstyle+xml"/>
  <Override PartName="/ppt/charts/chartEx9.xml" ContentType="application/vnd.ms-office.chartex+xml"/>
  <Override PartName="/ppt/charts/style12.xml" ContentType="application/vnd.ms-office.chartstyle+xml"/>
  <Override PartName="/ppt/charts/colors12.xml" ContentType="application/vnd.ms-office.chartcolorstyle+xml"/>
  <Override PartName="/ppt/charts/chartEx10.xml" ContentType="application/vnd.ms-office.chartex+xml"/>
  <Override PartName="/ppt/charts/style13.xml" ContentType="application/vnd.ms-office.chartstyle+xml"/>
  <Override PartName="/ppt/charts/colors13.xml" ContentType="application/vnd.ms-office.chartcolorstyle+xml"/>
  <Override PartName="/ppt/charts/chart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7.xml" ContentType="application/vnd.openxmlformats-officedocument.presentationml.notesSlide+xml"/>
  <Override PartName="/ppt/charts/chart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1"/>
  </p:notesMasterIdLst>
  <p:sldIdLst>
    <p:sldId id="256" r:id="rId2"/>
    <p:sldId id="260" r:id="rId3"/>
    <p:sldId id="371" r:id="rId4"/>
    <p:sldId id="370" r:id="rId5"/>
    <p:sldId id="276" r:id="rId6"/>
    <p:sldId id="364" r:id="rId7"/>
    <p:sldId id="277" r:id="rId8"/>
    <p:sldId id="365" r:id="rId9"/>
    <p:sldId id="366" r:id="rId10"/>
    <p:sldId id="367" r:id="rId11"/>
    <p:sldId id="368" r:id="rId12"/>
    <p:sldId id="369" r:id="rId13"/>
    <p:sldId id="373" r:id="rId14"/>
    <p:sldId id="372" r:id="rId15"/>
    <p:sldId id="360" r:id="rId16"/>
    <p:sldId id="262" r:id="rId17"/>
    <p:sldId id="355" r:id="rId18"/>
    <p:sldId id="259" r:id="rId19"/>
    <p:sldId id="295" r:id="rId20"/>
    <p:sldId id="296" r:id="rId21"/>
    <p:sldId id="297" r:id="rId22"/>
    <p:sldId id="301" r:id="rId23"/>
    <p:sldId id="353" r:id="rId24"/>
    <p:sldId id="302" r:id="rId25"/>
    <p:sldId id="311" r:id="rId26"/>
    <p:sldId id="313" r:id="rId27"/>
    <p:sldId id="315" r:id="rId28"/>
    <p:sldId id="316" r:id="rId29"/>
    <p:sldId id="317" r:id="rId30"/>
    <p:sldId id="303" r:id="rId31"/>
    <p:sldId id="304" r:id="rId32"/>
    <p:sldId id="305" r:id="rId33"/>
    <p:sldId id="281" r:id="rId34"/>
    <p:sldId id="342" r:id="rId35"/>
    <p:sldId id="337" r:id="rId36"/>
    <p:sldId id="336" r:id="rId37"/>
    <p:sldId id="339" r:id="rId38"/>
    <p:sldId id="334" r:id="rId39"/>
    <p:sldId id="343" r:id="rId40"/>
    <p:sldId id="299" r:id="rId41"/>
    <p:sldId id="306" r:id="rId42"/>
    <p:sldId id="354" r:id="rId43"/>
    <p:sldId id="308" r:id="rId44"/>
    <p:sldId id="321" r:id="rId45"/>
    <p:sldId id="320" r:id="rId46"/>
    <p:sldId id="309" r:id="rId47"/>
    <p:sldId id="319" r:id="rId48"/>
    <p:sldId id="318" r:id="rId49"/>
    <p:sldId id="310" r:id="rId50"/>
    <p:sldId id="374" r:id="rId51"/>
    <p:sldId id="261" r:id="rId52"/>
    <p:sldId id="327" r:id="rId53"/>
    <p:sldId id="272" r:id="rId54"/>
    <p:sldId id="328" r:id="rId55"/>
    <p:sldId id="347" r:id="rId56"/>
    <p:sldId id="350" r:id="rId57"/>
    <p:sldId id="329" r:id="rId58"/>
    <p:sldId id="349" r:id="rId59"/>
    <p:sldId id="348" r:id="rId60"/>
    <p:sldId id="346" r:id="rId61"/>
    <p:sldId id="351" r:id="rId62"/>
    <p:sldId id="358" r:id="rId63"/>
    <p:sldId id="359" r:id="rId64"/>
    <p:sldId id="300" r:id="rId65"/>
    <p:sldId id="324" r:id="rId66"/>
    <p:sldId id="323" r:id="rId67"/>
    <p:sldId id="325" r:id="rId68"/>
    <p:sldId id="361" r:id="rId69"/>
    <p:sldId id="362" r:id="rId70"/>
    <p:sldId id="322" r:id="rId71"/>
    <p:sldId id="333" r:id="rId72"/>
    <p:sldId id="363" r:id="rId73"/>
    <p:sldId id="335" r:id="rId74"/>
    <p:sldId id="356" r:id="rId75"/>
    <p:sldId id="285" r:id="rId76"/>
    <p:sldId id="357" r:id="rId77"/>
    <p:sldId id="257" r:id="rId78"/>
    <p:sldId id="288" r:id="rId79"/>
    <p:sldId id="278" r:id="rId80"/>
  </p:sldIdLst>
  <p:sldSz cx="9144000" cy="5143500" type="screen16x9"/>
  <p:notesSz cx="6858000" cy="9144000"/>
  <p:embeddedFontLst>
    <p:embeddedFont>
      <p:font typeface="Calibri" panose="020F0502020204030204" pitchFamily="34" charset="0"/>
      <p:regular r:id="rId82"/>
      <p:bold r:id="rId83"/>
      <p:italic r:id="rId84"/>
      <p:boldItalic r:id="rId85"/>
    </p:embeddedFont>
    <p:embeddedFont>
      <p:font typeface="Cambria Math" panose="02040503050406030204" pitchFamily="18" charset="0"/>
      <p:regular r:id="rId86"/>
    </p:embeddedFont>
    <p:embeddedFont>
      <p:font typeface="Oswald" panose="00000500000000000000" pitchFamily="2" charset="0"/>
      <p:regular r:id="rId87"/>
      <p:bold r:id="rId88"/>
    </p:embeddedFont>
    <p:embeddedFont>
      <p:font typeface="Source Sans Pro" panose="020B050303040302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371"/>
            <p14:sldId id="370"/>
            <p14:sldId id="276"/>
            <p14:sldId id="364"/>
            <p14:sldId id="277"/>
            <p14:sldId id="365"/>
            <p14:sldId id="366"/>
            <p14:sldId id="367"/>
            <p14:sldId id="368"/>
            <p14:sldId id="369"/>
            <p14:sldId id="373"/>
            <p14:sldId id="372"/>
            <p14:sldId id="360"/>
            <p14:sldId id="262"/>
            <p14:sldId id="355"/>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 name="Continuous" id="{25FF08A1-0C35-4F57-B20C-A044ED97A195}">
          <p14:sldIdLst>
            <p14:sldId id="374"/>
            <p14:sldId id="261"/>
            <p14:sldId id="327"/>
            <p14:sldId id="272"/>
            <p14:sldId id="328"/>
            <p14:sldId id="347"/>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61"/>
            <p14:sldId id="362"/>
            <p14:sldId id="322"/>
          </p14:sldIdLst>
        </p14:section>
        <p14:section name="Conclusion" id="{342EA692-820F-4C7E-802A-E9C290F8D88F}">
          <p14:sldIdLst>
            <p14:sldId id="333"/>
            <p14:sldId id="363"/>
            <p14:sldId id="335"/>
            <p14:sldId id="356"/>
            <p14:sldId id="285"/>
            <p14:sldId id="357"/>
            <p14:sldId id="257"/>
            <p14:sldId id="288"/>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1011" autoAdjust="0"/>
  </p:normalViewPr>
  <p:slideViewPr>
    <p:cSldViewPr snapToGrid="0">
      <p:cViewPr varScale="1">
        <p:scale>
          <a:sx n="104" d="100"/>
          <a:sy n="104" d="100"/>
        </p:scale>
        <p:origin x="811"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4.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6.xml"/><Relationship Id="rId1" Type="http://schemas.microsoft.com/office/2011/relationships/chartStyle" Target="style1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91983\Desktop\Emon\Articles%20&amp;%20Projects\Stat-I-Project\Data.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983\Desktop\Emon\Articles%20&amp;%20Projects\Stat-I-Project\Data.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ndar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14:m>
                  <m:oMath xmlns:m="http://schemas.openxmlformats.org/officeDocument/2006/math">
                    <m:r>
                      <a:rPr lang="en-US" sz="1100" i="1">
                        <a:latin typeface="Cambria Math" panose="02040503050406030204" pitchFamily="18" charset="0"/>
                      </a:rPr>
                      <m:t>𝑘</m:t>
                    </m:r>
                    <m:r>
                      <a:rPr lang="en-US" sz="1100" i="1">
                        <a:latin typeface="Cambria Math" panose="02040503050406030204" pitchFamily="18" charset="0"/>
                      </a:rPr>
                      <m:t>+1</m:t>
                    </m:r>
                  </m:oMath>
                </a14:m>
                <a:r>
                  <a:rPr lang="en-US" sz="1100" dirty="0"/>
                  <a:t> df to estimate the coefficients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𝑘</m:t>
                        </m:r>
                      </m:sub>
                    </m:sSub>
                  </m:oMath>
                </a14:m>
                <a:r>
                  <a:rPr lang="en-US" sz="1100" dirty="0"/>
                  <a:t> and the rest of df are available to estimate </a:t>
                </a:r>
                <a14:m>
                  <m:oMath xmlns:m="http://schemas.openxmlformats.org/officeDocument/2006/math">
                    <m:r>
                      <a:rPr lang="en-US" sz="1100" i="1">
                        <a:latin typeface="Cambria Math" panose="02040503050406030204" pitchFamily="18" charset="0"/>
                      </a:rPr>
                      <m:t>𝜎</m:t>
                    </m:r>
                  </m:oMath>
                </a14:m>
                <a:r>
                  <a:rPr lang="en-US" sz="1100" dirty="0"/>
                  <a:t>.</a:t>
                </a:r>
              </a:p>
              <a:p>
                <a:endParaRPr lang="en-US" dirty="0"/>
              </a:p>
            </p:txBody>
          </p:sp>
        </mc:Choice>
        <mc:Fallback xmlns="">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r>
                  <a:rPr lang="en-US" sz="1100" i="0">
                    <a:latin typeface="Cambria Math" panose="02040503050406030204" pitchFamily="18" charset="0"/>
                  </a:rPr>
                  <a:t>𝑘+1</a:t>
                </a:r>
                <a:r>
                  <a:rPr lang="en-US" sz="1100" dirty="0"/>
                  <a:t> df to estimate the coefficients </a:t>
                </a:r>
                <a:r>
                  <a:rPr lang="en-US" sz="1100" i="0">
                    <a:latin typeface="Cambria Math" panose="02040503050406030204" pitchFamily="18" charset="0"/>
                  </a:rPr>
                  <a:t>𝛽_0,𝛽_1,…𝛽_𝑘</a:t>
                </a:r>
                <a:r>
                  <a:rPr lang="en-US" sz="1100" dirty="0"/>
                  <a:t> and the rest of df are available to estimate </a:t>
                </a:r>
                <a:r>
                  <a:rPr lang="en-US" sz="1100" i="0">
                    <a:latin typeface="Cambria Math" panose="02040503050406030204" pitchFamily="18" charset="0"/>
                  </a:rPr>
                  <a:t>𝜎</a:t>
                </a:r>
                <a:r>
                  <a:rPr lang="en-US" sz="1100" dirty="0"/>
                  <a:t>.</a:t>
                </a:r>
              </a:p>
              <a:p>
                <a:endParaRPr lang="en-US" dirty="0"/>
              </a:p>
            </p:txBody>
          </p:sp>
        </mc:Fallback>
      </mc:AlternateContent>
    </p:spTree>
    <p:extLst>
      <p:ext uri="{BB962C8B-B14F-4D97-AF65-F5344CB8AC3E}">
        <p14:creationId xmlns:p14="http://schemas.microsoft.com/office/powerpoint/2010/main" val="348355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High leverage points have a stronger capacity to shift the regression line and can be influential, causing the outcome and accuracy to be distorted. </a:t>
            </a:r>
          </a:p>
          <a:p>
            <a:endParaRPr lang="en-US" dirty="0"/>
          </a:p>
        </p:txBody>
      </p:sp>
    </p:spTree>
    <p:extLst>
      <p:ext uri="{BB962C8B-B14F-4D97-AF65-F5344CB8AC3E}">
        <p14:creationId xmlns:p14="http://schemas.microsoft.com/office/powerpoint/2010/main" val="311137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Another measure of influence is the cook’s distance.</a:t>
            </a:r>
            <a:endParaRPr lang="en-US" dirty="0"/>
          </a:p>
        </p:txBody>
      </p:sp>
    </p:spTree>
    <p:extLst>
      <p:ext uri="{BB962C8B-B14F-4D97-AF65-F5344CB8AC3E}">
        <p14:creationId xmlns:p14="http://schemas.microsoft.com/office/powerpoint/2010/main" val="51074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We can make such charts with R's </a:t>
            </a:r>
            <a:r>
              <a:rPr lang="en-US" dirty="0" err="1"/>
              <a:t>termplot</a:t>
            </a:r>
            <a:r>
              <a:rPr lang="en-US" dirty="0"/>
              <a:t> function.</a:t>
            </a:r>
          </a:p>
          <a:p>
            <a:pPr marL="139700" indent="0">
              <a:buNone/>
            </a:pPr>
            <a:endParaRPr lang="en-US" dirty="0"/>
          </a:p>
          <a:p>
            <a:pPr marL="139700" indent="0">
              <a:buNone/>
            </a:pPr>
            <a:r>
              <a:rPr lang="en-US" dirty="0"/>
              <a:t>This function additionally takes the regression hyperplane's projection to the $x </a:t>
            </a:r>
            <a:r>
              <a:rPr lang="en-US" dirty="0" err="1"/>
              <a:t>i</a:t>
            </a:r>
            <a:r>
              <a:rPr lang="en-US" dirty="0"/>
              <a:t>$ versus $y$ plane.</a:t>
            </a:r>
          </a:p>
          <a:p>
            <a:pPr marL="139700" indent="0">
              <a:buNone/>
            </a:pPr>
            <a:r>
              <a:rPr lang="en-US" dirty="0"/>
              <a:t>The slope of the line is the coefficient of $</a:t>
            </a:r>
            <a:r>
              <a:rPr lang="en-US" dirty="0" err="1"/>
              <a:t>x_i</a:t>
            </a:r>
            <a:r>
              <a:rPr lang="en-US" dirty="0"/>
              <a:t>$ in the original linear model.</a:t>
            </a:r>
          </a:p>
          <a:p>
            <a:pPr marL="139700" indent="0">
              <a:buNone/>
            </a:pPr>
            <a:endParaRPr lang="en-US" dirty="0"/>
          </a:p>
          <a:p>
            <a:pPr marL="139700" indent="0">
              <a:buNone/>
            </a:pPr>
            <a:r>
              <a:rPr lang="en-US" dirty="0"/>
              <a:t>Furthermore, it gives the plot a smooth contour.</a:t>
            </a:r>
          </a:p>
          <a:p>
            <a:pPr marL="139700" indent="0">
              <a:buNone/>
            </a:pPr>
            <a:r>
              <a:rPr lang="en-US" dirty="0"/>
              <a:t>This allows us to determine whether the $x </a:t>
            </a:r>
            <a:r>
              <a:rPr lang="en-US" dirty="0" err="1"/>
              <a:t>i</a:t>
            </a:r>
            <a:r>
              <a:rPr lang="en-US" dirty="0"/>
              <a:t>$ has any non-linear relationships. </a:t>
            </a:r>
          </a:p>
        </p:txBody>
      </p:sp>
    </p:spTree>
    <p:extLst>
      <p:ext uri="{BB962C8B-B14F-4D97-AF65-F5344CB8AC3E}">
        <p14:creationId xmlns:p14="http://schemas.microsoft.com/office/powerpoint/2010/main" val="150868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201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60" r:id="rId10"/>
    <p:sldLayoutId id="214748366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17/06/relationships/model3d" Target="../media/model3d2.glb"/><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11.png"/><Relationship Id="rId4" Type="http://schemas.microsoft.com/office/2014/relationships/chartEx" Target="../charts/chartEx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6.xml"/><Relationship Id="rId5" Type="http://schemas.openxmlformats.org/officeDocument/2006/relationships/image" Target="../media/image40.png"/><Relationship Id="rId4" Type="http://schemas.microsoft.com/office/2014/relationships/chartEx" Target="../charts/chartEx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11.png"/><Relationship Id="rId3" Type="http://schemas.openxmlformats.org/officeDocument/2006/relationships/slide" Target="slide35.xml"/><Relationship Id="rId7" Type="http://schemas.openxmlformats.org/officeDocument/2006/relationships/image" Target="../media/image91.png"/><Relationship Id="rId12" Type="http://schemas.openxmlformats.org/officeDocument/2006/relationships/slide" Target="slide38.xml"/><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slide" Target="slide36.xml"/><Relationship Id="rId11"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3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91.png"/><Relationship Id="rId3" Type="http://schemas.microsoft.com/office/2014/relationships/chartEx" Target="../charts/chartEx5.xml"/><Relationship Id="rId7" Type="http://schemas.microsoft.com/office/2014/relationships/chartEx" Target="../charts/chartEx6.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40.png"/></Relationships>
</file>

<file path=ppt/slides/_rels/slide5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01.png"/><Relationship Id="rId4" Type="http://schemas.openxmlformats.org/officeDocument/2006/relationships/image" Target="../media/image230.png"/></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7.xml"/><Relationship Id="rId1" Type="http://schemas.openxmlformats.org/officeDocument/2006/relationships/slideLayout" Target="../slideLayouts/slideLayout9.xml"/><Relationship Id="rId4" Type="http://schemas.openxmlformats.org/officeDocument/2006/relationships/image" Target="../media/image280.png"/></Relationships>
</file>

<file path=ppt/slides/_rels/slide57.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8.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9.xml"/><Relationship Id="rId1" Type="http://schemas.openxmlformats.org/officeDocument/2006/relationships/slideLayout" Target="../slideLayouts/slideLayout9.xml"/><Relationship Id="rId4" Type="http://schemas.openxmlformats.org/officeDocument/2006/relationships/image" Target="../media/image310.png"/></Relationships>
</file>

<file path=ppt/slides/_rels/slide59.xml.rels><?xml version="1.0" encoding="UTF-8" standalone="yes"?>
<Relationships xmlns="http://schemas.openxmlformats.org/package/2006/relationships"><Relationship Id="rId3" Type="http://schemas.openxmlformats.org/officeDocument/2006/relationships/image" Target="../media/image320.png"/><Relationship Id="rId2" Type="http://schemas.microsoft.com/office/2014/relationships/chartEx" Target="../charts/chartEx1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86075" y="2656550"/>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
        <p:nvSpPr>
          <p:cNvPr id="3" name="TextBox 2">
            <a:extLst>
              <a:ext uri="{FF2B5EF4-FFF2-40B4-BE49-F238E27FC236}">
                <a16:creationId xmlns:a16="http://schemas.microsoft.com/office/drawing/2014/main" id="{9E903DDD-F40A-459E-8069-9EAD050323E2}"/>
              </a:ext>
            </a:extLst>
          </p:cNvPr>
          <p:cNvSpPr txBox="1"/>
          <p:nvPr/>
        </p:nvSpPr>
        <p:spPr>
          <a:xfrm>
            <a:off x="2289543" y="3725973"/>
            <a:ext cx="6206831" cy="954107"/>
          </a:xfrm>
          <a:prstGeom prst="rect">
            <a:avLst/>
          </a:prstGeom>
          <a:noFill/>
        </p:spPr>
        <p:txBody>
          <a:bodyPr wrap="square" rtlCol="0">
            <a:spAutoFit/>
          </a:bodyPr>
          <a:lstStyle/>
          <a:p>
            <a:pPr algn="r"/>
            <a:r>
              <a:rPr lang="en-US" sz="2800" dirty="0">
                <a:ln w="0"/>
                <a:solidFill>
                  <a:schemeClr val="tx1"/>
                </a:solidFill>
                <a:effectLst>
                  <a:outerShdw blurRad="38100" dist="19050" dir="2700000" algn="tl" rotWithShape="0">
                    <a:schemeClr val="dk1">
                      <a:alpha val="40000"/>
                    </a:schemeClr>
                  </a:outerShdw>
                </a:effectLst>
                <a:latin typeface="Oswald"/>
                <a:sym typeface="Oswald"/>
              </a:rPr>
              <a:t>Is there an Economic Case for Energy-Efficient Dwellings in the UK Private Rental Market?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DA79-E8FE-4389-8CC2-EA143D33BB2C}"/>
              </a:ext>
            </a:extLst>
          </p:cNvPr>
          <p:cNvSpPr>
            <a:spLocks noGrp="1"/>
          </p:cNvSpPr>
          <p:nvPr>
            <p:ph type="title"/>
          </p:nvPr>
        </p:nvSpPr>
        <p:spPr>
          <a:xfrm>
            <a:off x="1206500" y="0"/>
            <a:ext cx="6996600" cy="715800"/>
          </a:xfrm>
        </p:spPr>
        <p:txBody>
          <a:bodyPr/>
          <a:lstStyle/>
          <a:p>
            <a:r>
              <a:rPr lang="en-US" dirty="0"/>
              <a:t>Diagnostic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1197A68-ADCE-4F5E-AD60-BEF749647D24}"/>
                  </a:ext>
                </a:extLst>
              </p:cNvPr>
              <p:cNvSpPr>
                <a:spLocks noGrp="1"/>
              </p:cNvSpPr>
              <p:nvPr>
                <p:ph type="body" idx="1"/>
              </p:nvPr>
            </p:nvSpPr>
            <p:spPr>
              <a:xfrm>
                <a:off x="1073700" y="848024"/>
                <a:ext cx="7390850" cy="3044525"/>
              </a:xfrm>
            </p:spPr>
            <p:txBody>
              <a:bodyPr/>
              <a:lstStyle/>
              <a:p>
                <a:r>
                  <a:rPr lang="en-US" dirty="0"/>
                  <a:t>After running a regression, one has to check if the assumptions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𝐞</m:t>
                        </m:r>
                      </m:e>
                    </m:d>
                    <m:r>
                      <a:rPr lang="en-US" i="1">
                        <a:latin typeface="Cambria Math" panose="02040503050406030204" pitchFamily="18" charset="0"/>
                      </a:rPr>
                      <m:t>=0</m:t>
                    </m:r>
                  </m:oMath>
                </a14:m>
                <a:r>
                  <a:rPr lang="en-US" dirty="0"/>
                  <a:t>, </a:t>
                </a:r>
                <a14:m>
                  <m:oMath xmlns:m="http://schemas.openxmlformats.org/officeDocument/2006/math">
                    <m:r>
                      <a:rPr lang="en-US" b="1" i="1">
                        <a:latin typeface="Cambria Math" panose="02040503050406030204" pitchFamily="18" charset="0"/>
                      </a:rPr>
                      <m:t>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𝒩</m:t>
                        </m:r>
                      </m:e>
                      <m:sub>
                        <m:r>
                          <a:rPr lang="en-US" i="1">
                            <a:latin typeface="Cambria Math" panose="02040503050406030204" pitchFamily="18" charset="0"/>
                          </a:rPr>
                          <m:t>𝑛</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0</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e>
                    </m:d>
                  </m:oMath>
                </a14:m>
                <a:r>
                  <a:rPr lang="en-US" dirty="0"/>
                  <a:t> are satisfied.</a:t>
                </a:r>
              </a:p>
              <a:p>
                <a:r>
                  <a:rPr lang="en-US" dirty="0"/>
                  <a:t>To check normality assumption, one can simply check the normal QQ plot of residual. </a:t>
                </a:r>
              </a:p>
              <a:p>
                <a:r>
                  <a:rPr lang="en-US" dirty="0"/>
                  <a:t>To check that each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has same variance, one can plot scale-location plots. Here fitted values are plotted with standardized residual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rad>
                      </m:den>
                    </m:f>
                  </m:oMath>
                </a14:m>
                <a:r>
                  <a:rPr lang="en-US" dirty="0"/>
                  <a:t> to check the variability of residual.</a:t>
                </a:r>
              </a:p>
              <a:p>
                <a:endParaRPr lang="en-US" dirty="0"/>
              </a:p>
            </p:txBody>
          </p:sp>
        </mc:Choice>
        <mc:Fallback xmlns="">
          <p:sp>
            <p:nvSpPr>
              <p:cNvPr id="3" name="Text Placeholder 2">
                <a:extLst>
                  <a:ext uri="{FF2B5EF4-FFF2-40B4-BE49-F238E27FC236}">
                    <a16:creationId xmlns:a16="http://schemas.microsoft.com/office/drawing/2014/main" id="{81197A68-ADCE-4F5E-AD60-BEF749647D24}"/>
                  </a:ext>
                </a:extLst>
              </p:cNvPr>
              <p:cNvSpPr>
                <a:spLocks noGrp="1" noRot="1" noChangeAspect="1" noMove="1" noResize="1" noEditPoints="1" noAdjustHandles="1" noChangeArrowheads="1" noChangeShapeType="1" noTextEdit="1"/>
              </p:cNvSpPr>
              <p:nvPr>
                <p:ph type="body" idx="1"/>
              </p:nvPr>
            </p:nvSpPr>
            <p:spPr>
              <a:xfrm>
                <a:off x="1073700" y="848024"/>
                <a:ext cx="7390850" cy="30445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A05C6A-6A15-4450-8D49-1235088FD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1093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43D2-4D51-4F9E-B050-25CF3228FDC6}"/>
              </a:ext>
            </a:extLst>
          </p:cNvPr>
          <p:cNvSpPr>
            <a:spLocks noGrp="1"/>
          </p:cNvSpPr>
          <p:nvPr>
            <p:ph type="title"/>
          </p:nvPr>
        </p:nvSpPr>
        <p:spPr/>
        <p:txBody>
          <a:bodyPr/>
          <a:lstStyle/>
          <a:p>
            <a:r>
              <a:rPr lang="en-US" dirty="0"/>
              <a:t>Influential points: Leverage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C916E5-E4EC-422E-B7D6-5BC2AF4A3FD2}"/>
                  </a:ext>
                </a:extLst>
              </p:cNvPr>
              <p:cNvSpPr>
                <a:spLocks noGrp="1"/>
              </p:cNvSpPr>
              <p:nvPr>
                <p:ph type="body" idx="1"/>
              </p:nvPr>
            </p:nvSpPr>
            <p:spPr>
              <a:xfrm>
                <a:off x="1075850" y="1540174"/>
                <a:ext cx="7604600" cy="3177875"/>
              </a:xfrm>
            </p:spPr>
            <p:txBody>
              <a:bodyPr/>
              <a:lstStyle/>
              <a:p>
                <a:r>
                  <a:rPr lang="en-US" dirty="0"/>
                  <a:t>A leverage score is given to each 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𝑖𝑖</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𝐻</m:t>
                            </m:r>
                          </m:e>
                        </m:d>
                      </m:e>
                      <m:sub>
                        <m:r>
                          <a:rPr lang="en-US" i="1">
                            <a:latin typeface="Cambria Math" panose="02040503050406030204" pitchFamily="18" charset="0"/>
                          </a:rPr>
                          <m:t>𝑖𝑖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b>
                      <m:sSubPr>
                        <m:ctrlPr>
                          <a:rPr lang="en-US" b="1" i="1">
                            <a:latin typeface="Cambria Math" panose="02040503050406030204" pitchFamily="18" charset="0"/>
                          </a:rPr>
                        </m:ctrlPr>
                      </m:sSubPr>
                      <m:e>
                        <m:r>
                          <a:rPr lang="en-US" b="1" i="1">
                            <a:latin typeface="Cambria Math" panose="02040503050406030204" pitchFamily="18" charset="0"/>
                          </a:rPr>
                          <m:t>𝐱</m:t>
                        </m:r>
                      </m:e>
                      <m:sub>
                        <m:r>
                          <a:rPr lang="en-US" b="1" i="1">
                            <a:latin typeface="Cambria Math" panose="02040503050406030204" pitchFamily="18" charset="0"/>
                          </a:rPr>
                          <m:t>𝐢</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den>
                    </m:f>
                  </m:oMath>
                </a14:m>
                <a:r>
                  <a:rPr lang="en-US" dirty="0"/>
                  <a:t>.  </a:t>
                </a:r>
              </a:p>
              <a:p>
                <a:r>
                  <a:rPr lang="en-US" dirty="0"/>
                  <a:t>It is the degree by which </a:t>
                </a:r>
                <a14:m>
                  <m:oMath xmlns:m="http://schemas.openxmlformats.org/officeDocument/2006/math">
                    <m:r>
                      <a:rPr lang="en-US" i="1">
                        <a:latin typeface="Cambria Math" panose="02040503050406030204" pitchFamily="18" charset="0"/>
                      </a:rPr>
                      <m:t>𝑖</m:t>
                    </m:r>
                  </m:oMath>
                </a14:m>
                <a:r>
                  <a:rPr lang="en-US" dirty="0" err="1"/>
                  <a:t>th</a:t>
                </a:r>
                <a:r>
                  <a:rPr lang="en-US" dirty="0"/>
                  <a:t> measured value influences the </a:t>
                </a:r>
                <a14:m>
                  <m:oMath xmlns:m="http://schemas.openxmlformats.org/officeDocument/2006/math">
                    <m:r>
                      <a:rPr lang="en-US" i="1">
                        <a:latin typeface="Cambria Math" panose="02040503050406030204" pitchFamily="18" charset="0"/>
                      </a:rPr>
                      <m:t>𝑖</m:t>
                    </m:r>
                  </m:oMath>
                </a14:m>
                <a:r>
                  <a:rPr lang="en-US" dirty="0" err="1"/>
                  <a:t>th</a:t>
                </a:r>
                <a:r>
                  <a:rPr lang="en-US" dirty="0"/>
                  <a:t> fitted value. </a:t>
                </a:r>
              </a:p>
              <a:p>
                <a:r>
                  <a:rPr lang="en-US" dirty="0"/>
                  <a:t>Standardized residuals can be plotted against leverage to check for outliers.</a:t>
                </a:r>
              </a:p>
              <a:p>
                <a:endParaRPr lang="en-US" dirty="0"/>
              </a:p>
            </p:txBody>
          </p:sp>
        </mc:Choice>
        <mc:Fallback xmlns="">
          <p:sp>
            <p:nvSpPr>
              <p:cNvPr id="3" name="Text Placeholder 2">
                <a:extLst>
                  <a:ext uri="{FF2B5EF4-FFF2-40B4-BE49-F238E27FC236}">
                    <a16:creationId xmlns:a16="http://schemas.microsoft.com/office/drawing/2014/main" id="{B1C916E5-E4EC-422E-B7D6-5BC2AF4A3FD2}"/>
                  </a:ext>
                </a:extLst>
              </p:cNvPr>
              <p:cNvSpPr>
                <a:spLocks noGrp="1" noRot="1" noChangeAspect="1" noMove="1" noResize="1" noEditPoints="1" noAdjustHandles="1" noChangeArrowheads="1" noChangeShapeType="1" noTextEdit="1"/>
              </p:cNvSpPr>
              <p:nvPr>
                <p:ph type="body" idx="1"/>
              </p:nvPr>
            </p:nvSpPr>
            <p:spPr>
              <a:xfrm>
                <a:off x="1075850" y="1540174"/>
                <a:ext cx="7604600" cy="317787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25FBF5-8C96-44D5-8A3B-D0612E999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274394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0D2B-3099-42AA-8121-92C96104BD92}"/>
              </a:ext>
            </a:extLst>
          </p:cNvPr>
          <p:cNvSpPr>
            <a:spLocks noGrp="1"/>
          </p:cNvSpPr>
          <p:nvPr>
            <p:ph type="title"/>
          </p:nvPr>
        </p:nvSpPr>
        <p:spPr/>
        <p:txBody>
          <a:bodyPr/>
          <a:lstStyle/>
          <a:p>
            <a:r>
              <a:rPr lang="en-US" dirty="0"/>
              <a:t>Influential points: Cook’s distance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0FAFD7A-A997-4927-861C-61C154C10BF6}"/>
                  </a:ext>
                </a:extLst>
              </p:cNvPr>
              <p:cNvSpPr>
                <a:spLocks noGrp="1"/>
              </p:cNvSpPr>
              <p:nvPr>
                <p:ph type="body" idx="1"/>
              </p:nvPr>
            </p:nvSpPr>
            <p:spPr>
              <a:xfrm>
                <a:off x="1075850" y="1540174"/>
                <a:ext cx="7401400" cy="3286025"/>
              </a:xfrm>
            </p:spPr>
            <p:txBody>
              <a:bodyPr/>
              <a:lstStyle/>
              <a:p>
                <a:r>
                  <a:rPr lang="en-US" dirty="0"/>
                  <a:t>The Cook’s distance statistic for every observation measures the extent of change in model estimates when that particular observation is omitted.  </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d>
                                    <m:dPr>
                                      <m:ctrlPr>
                                        <a:rPr lang="en-US" i="1">
                                          <a:latin typeface="Cambria Math" panose="02040503050406030204" pitchFamily="18" charset="0"/>
                                        </a:rPr>
                                      </m:ctrlPr>
                                    </m:dPr>
                                    <m:e>
                                      <m:r>
                                        <a:rPr lang="en-US" i="1">
                                          <a:latin typeface="Cambria Math" panose="02040503050406030204" pitchFamily="18" charset="0"/>
                                        </a:rPr>
                                        <m:t>𝑖</m:t>
                                      </m:r>
                                    </m:e>
                                  </m:d>
                                </m:sub>
                              </m:sSub>
                            </m:e>
                          </m:d>
                        </m:e>
                      </m:nary>
                    </m:oMath>
                  </m:oMathPara>
                </a14:m>
                <a:endParaRPr lang="en-US" dirty="0"/>
              </a:p>
              <a:p>
                <a:r>
                  <a:rPr lang="en-US" dirty="0"/>
                  <a:t>Cook’s distance can be plotted for each observation to see if deleting an observation makes a lot of change. Cook’s distance can also be plotted against leverage.</a:t>
                </a:r>
              </a:p>
              <a:p>
                <a:endParaRPr lang="en-US" dirty="0"/>
              </a:p>
            </p:txBody>
          </p:sp>
        </mc:Choice>
        <mc:Fallback xmlns="">
          <p:sp>
            <p:nvSpPr>
              <p:cNvPr id="3" name="Text Placeholder 2">
                <a:extLst>
                  <a:ext uri="{FF2B5EF4-FFF2-40B4-BE49-F238E27FC236}">
                    <a16:creationId xmlns:a16="http://schemas.microsoft.com/office/drawing/2014/main" id="{C0FAFD7A-A997-4927-861C-61C154C10BF6}"/>
                  </a:ext>
                </a:extLst>
              </p:cNvPr>
              <p:cNvSpPr>
                <a:spLocks noGrp="1" noRot="1" noChangeAspect="1" noMove="1" noResize="1" noEditPoints="1" noAdjustHandles="1" noChangeArrowheads="1" noChangeShapeType="1" noTextEdit="1"/>
              </p:cNvSpPr>
              <p:nvPr>
                <p:ph type="body" idx="1"/>
              </p:nvPr>
            </p:nvSpPr>
            <p:spPr>
              <a:xfrm>
                <a:off x="1075850" y="1540174"/>
                <a:ext cx="7401400" cy="3286025"/>
              </a:xfrm>
              <a:blipFill>
                <a:blip r:embed="rId3"/>
                <a:stretch>
                  <a:fillRect r="-1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A0F1AC-00A6-4E75-8E34-950C274F69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413502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6B9655-AB96-43FD-96A7-2A764DA3C1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cxnSp>
        <p:nvCxnSpPr>
          <p:cNvPr id="5" name="Straight Arrow Connector 4">
            <a:extLst>
              <a:ext uri="{FF2B5EF4-FFF2-40B4-BE49-F238E27FC236}">
                <a16:creationId xmlns:a16="http://schemas.microsoft.com/office/drawing/2014/main" id="{1C781D6F-E1C1-47FB-84F9-CC93941060E1}"/>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1B5B3B7-3A3D-4B09-B8B7-6ACD0C0EC1EE}"/>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9B72B7B-B58A-4E0E-B75F-4DD8D2243B97}"/>
              </a:ext>
            </a:extLst>
          </p:cNvPr>
          <p:cNvSpPr/>
          <p:nvPr/>
        </p:nvSpPr>
        <p:spPr>
          <a:xfrm>
            <a:off x="5063817" y="952203"/>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Oval 7">
            <a:extLst>
              <a:ext uri="{FF2B5EF4-FFF2-40B4-BE49-F238E27FC236}">
                <a16:creationId xmlns:a16="http://schemas.microsoft.com/office/drawing/2014/main" id="{BC385B85-D74A-4FFD-8908-CF5ED7AECE0E}"/>
              </a:ext>
            </a:extLst>
          </p:cNvPr>
          <p:cNvSpPr/>
          <p:nvPr/>
        </p:nvSpPr>
        <p:spPr>
          <a:xfrm>
            <a:off x="4430173"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Oval 8">
            <a:extLst>
              <a:ext uri="{FF2B5EF4-FFF2-40B4-BE49-F238E27FC236}">
                <a16:creationId xmlns:a16="http://schemas.microsoft.com/office/drawing/2014/main" id="{3182054F-9154-4C66-807B-82799E577A12}"/>
              </a:ext>
            </a:extLst>
          </p:cNvPr>
          <p:cNvSpPr/>
          <p:nvPr/>
        </p:nvSpPr>
        <p:spPr>
          <a:xfrm>
            <a:off x="5063817"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Oval 9">
            <a:extLst>
              <a:ext uri="{FF2B5EF4-FFF2-40B4-BE49-F238E27FC236}">
                <a16:creationId xmlns:a16="http://schemas.microsoft.com/office/drawing/2014/main" id="{91D1A34E-81D1-494D-9EAC-620C158F1845}"/>
              </a:ext>
            </a:extLst>
          </p:cNvPr>
          <p:cNvSpPr/>
          <p:nvPr/>
        </p:nvSpPr>
        <p:spPr>
          <a:xfrm>
            <a:off x="4838546"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Oval 10">
            <a:extLst>
              <a:ext uri="{FF2B5EF4-FFF2-40B4-BE49-F238E27FC236}">
                <a16:creationId xmlns:a16="http://schemas.microsoft.com/office/drawing/2014/main" id="{0B2C8A26-6D15-4E52-AC1E-88FACB449744}"/>
              </a:ext>
            </a:extLst>
          </p:cNvPr>
          <p:cNvSpPr/>
          <p:nvPr/>
        </p:nvSpPr>
        <p:spPr>
          <a:xfrm>
            <a:off x="5368307"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39B15B13-0B60-4389-A92E-2A6751FC06AA}"/>
              </a:ext>
            </a:extLst>
          </p:cNvPr>
          <p:cNvSpPr/>
          <p:nvPr/>
        </p:nvSpPr>
        <p:spPr>
          <a:xfrm>
            <a:off x="5096849"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Oval 13">
            <a:extLst>
              <a:ext uri="{FF2B5EF4-FFF2-40B4-BE49-F238E27FC236}">
                <a16:creationId xmlns:a16="http://schemas.microsoft.com/office/drawing/2014/main" id="{46D81B56-F4A4-42C5-A592-CC46B50995FC}"/>
              </a:ext>
            </a:extLst>
          </p:cNvPr>
          <p:cNvSpPr/>
          <p:nvPr/>
        </p:nvSpPr>
        <p:spPr>
          <a:xfrm>
            <a:off x="4670295"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16" name="Straight Connector 15">
            <a:extLst>
              <a:ext uri="{FF2B5EF4-FFF2-40B4-BE49-F238E27FC236}">
                <a16:creationId xmlns:a16="http://schemas.microsoft.com/office/drawing/2014/main" id="{AD01E812-72E4-46FE-8D2F-7A063DA56C98}"/>
              </a:ext>
            </a:extLst>
          </p:cNvPr>
          <p:cNvCxnSpPr>
            <a:cxnSpLocks/>
          </p:cNvCxnSpPr>
          <p:nvPr/>
        </p:nvCxnSpPr>
        <p:spPr>
          <a:xfrm>
            <a:off x="4359349" y="623777"/>
            <a:ext cx="1287486" cy="291332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4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600000">
                                      <p:cBhvr>
                                        <p:cTn id="11" dur="1000" fill="hold"/>
                                        <p:tgtEl>
                                          <p:spTgt spid="16"/>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8" presetClass="emph" presetSubtype="0" fill="hold" nodeType="withEffect">
                                  <p:stCondLst>
                                    <p:cond delay="0"/>
                                  </p:stCondLst>
                                  <p:childTnLst>
                                    <p:animRot by="600000">
                                      <p:cBhvr>
                                        <p:cTn id="18" dur="1000" fill="hold"/>
                                        <p:tgtEl>
                                          <p:spTgt spid="1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120000">
                                      <p:cBhvr>
                                        <p:cTn id="27" dur="5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F564-C068-45F3-AD5F-0CAE34E5E5E0}"/>
              </a:ext>
            </a:extLst>
          </p:cNvPr>
          <p:cNvSpPr>
            <a:spLocks noGrp="1"/>
          </p:cNvSpPr>
          <p:nvPr>
            <p:ph type="title"/>
          </p:nvPr>
        </p:nvSpPr>
        <p:spPr/>
        <p:txBody>
          <a:bodyPr/>
          <a:lstStyle/>
          <a:p>
            <a:r>
              <a:rPr lang="en-US" dirty="0"/>
              <a:t>Partial residue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28B547D-B542-4972-84A9-FD22F0F6F4B5}"/>
                  </a:ext>
                </a:extLst>
              </p:cNvPr>
              <p:cNvSpPr>
                <a:spLocks noGrp="1"/>
              </p:cNvSpPr>
              <p:nvPr>
                <p:ph type="body" idx="1"/>
              </p:nvPr>
            </p:nvSpPr>
            <p:spPr>
              <a:xfrm>
                <a:off x="1075850" y="1540175"/>
                <a:ext cx="7350600" cy="2168226"/>
              </a:xfrm>
            </p:spPr>
            <p:txBody>
              <a:bodyPr/>
              <a:lstStyle/>
              <a:p>
                <a:r>
                  <a:rPr lang="en-US" dirty="0"/>
                  <a:t>A partial residual plot is a scatterplot to show the relationship between a given independent variable and the response variable.</a:t>
                </a:r>
              </a:p>
              <a:p>
                <a:r>
                  <a:rPr lang="en-US" dirty="0"/>
                  <a:t>In partial residual plot, partial-residue=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a14:m>
                <a:r>
                  <a:rPr lang="en-US" dirty="0"/>
                  <a:t> is plotted versus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It is a graphical way of checking linear relationship.</a:t>
                </a:r>
              </a:p>
            </p:txBody>
          </p:sp>
        </mc:Choice>
        <mc:Fallback xmlns="">
          <p:sp>
            <p:nvSpPr>
              <p:cNvPr id="3" name="Text Placeholder 2">
                <a:extLst>
                  <a:ext uri="{FF2B5EF4-FFF2-40B4-BE49-F238E27FC236}">
                    <a16:creationId xmlns:a16="http://schemas.microsoft.com/office/drawing/2014/main" id="{328B547D-B542-4972-84A9-FD22F0F6F4B5}"/>
                  </a:ext>
                </a:extLst>
              </p:cNvPr>
              <p:cNvSpPr>
                <a:spLocks noGrp="1" noRot="1" noChangeAspect="1" noMove="1" noResize="1" noEditPoints="1" noAdjustHandles="1" noChangeArrowheads="1" noChangeShapeType="1" noTextEdit="1"/>
              </p:cNvSpPr>
              <p:nvPr>
                <p:ph type="body" idx="1"/>
              </p:nvPr>
            </p:nvSpPr>
            <p:spPr>
              <a:xfrm>
                <a:off x="1075850" y="1540175"/>
                <a:ext cx="7350600" cy="2168226"/>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804BDBA-ED87-44D9-9D5A-2FDE52EE68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150269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1E92AC1-3664-4BF9-BF8D-33050C64EC57}"/>
                  </a:ext>
                </a:extLst>
              </p:cNvPr>
              <p:cNvGraphicFramePr>
                <a:graphicFrameLocks/>
              </p:cNvGraphicFramePr>
              <p:nvPr>
                <p:extLst>
                  <p:ext uri="{D42A27DB-BD31-4B8C-83A1-F6EECF244321}">
                    <p14:modId xmlns:p14="http://schemas.microsoft.com/office/powerpoint/2010/main" val="1736543089"/>
                  </p:ext>
                </p:extLst>
              </p:nvPr>
            </p:nvGraphicFramePr>
            <p:xfrm>
              <a:off x="2669962" y="652853"/>
              <a:ext cx="3755255" cy="3821493"/>
            </p:xfrm>
            <a:graphic>
              <a:graphicData uri="http://schemas.microsoft.com/office/drawing/2017/model3d">
                <am3d:model3d r:embed="rId3">
                  <am3d:spPr>
                    <a:xfrm>
                      <a:off x="0" y="0"/>
                      <a:ext cx="3755255" cy="3821493"/>
                    </a:xfrm>
                    <a:prstGeom prst="rect">
                      <a:avLst/>
                    </a:prstGeom>
                  </am3d:spPr>
                  <am3d:camera>
                    <am3d:pos x="-1552436" y="-2904787" z="63539128"/>
                    <am3d:up dx="0" dy="36000000" dz="0"/>
                    <am3d:lookAt x="-1552436" y="-2904787" z="0"/>
                    <am3d:perspective fov="2518466"/>
                  </am3d:camera>
                  <am3d:trans>
                    <am3d:meterPerModelUnit n="2481389" d="1000000"/>
                    <am3d:preTrans dx="-3717243" dy="-810291" dz="-23770474"/>
                    <am3d:scale>
                      <am3d:sx n="1000000" d="1000000"/>
                      <am3d:sy n="1000000" d="1000000"/>
                      <am3d:sz n="1000000" d="1000000"/>
                    </am3d:scale>
                    <am3d:rot ax="-4532655" ay="1216001" az="-3200483"/>
                    <am3d:postTrans dx="-3571096" dy="-631416"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1E92AC1-3664-4BF9-BF8D-33050C64EC57}"/>
                  </a:ext>
                </a:extLst>
              </p:cNvPr>
              <p:cNvPicPr>
                <a:picLocks noGrp="1" noRot="1" noChangeAspect="1" noMove="1" noResize="1" noEditPoints="1" noAdjustHandles="1" noChangeArrowheads="1" noChangeShapeType="1" noCrop="1"/>
              </p:cNvPicPr>
              <p:nvPr/>
            </p:nvPicPr>
            <p:blipFill>
              <a:blip r:embed="rId4"/>
              <a:stretch>
                <a:fillRect/>
              </a:stretch>
            </p:blipFill>
            <p:spPr>
              <a:xfrm>
                <a:off x="2669962" y="652853"/>
                <a:ext cx="3755255" cy="38214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9F073B3C-0A8D-4D9B-800C-3815D56279DC}"/>
                  </a:ext>
                </a:extLst>
              </p:cNvPr>
              <p:cNvGraphicFramePr>
                <a:graphicFrameLocks noChangeAspect="1"/>
              </p:cNvGraphicFramePr>
              <p:nvPr>
                <p:extLst>
                  <p:ext uri="{D42A27DB-BD31-4B8C-83A1-F6EECF244321}">
                    <p14:modId xmlns:p14="http://schemas.microsoft.com/office/powerpoint/2010/main" val="3896415388"/>
                  </p:ext>
                </p:extLst>
              </p:nvPr>
            </p:nvGraphicFramePr>
            <p:xfrm>
              <a:off x="2846221" y="1009048"/>
              <a:ext cx="1878556" cy="2845752"/>
            </p:xfrm>
            <a:graphic>
              <a:graphicData uri="http://schemas.microsoft.com/office/drawing/2017/model3d">
                <am3d:model3d r:embed="rId5">
                  <am3d:spPr>
                    <a:xfrm>
                      <a:off x="0" y="0"/>
                      <a:ext cx="1878556" cy="284575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126686" ay="3806863" az="113335"/>
                    <am3d:postTrans dx="0" dy="0" dz="0"/>
                  </am3d:trans>
                  <am3d:raster rName="Office3DRenderer" rVer="16.0.8326">
                    <am3d:blip r:embed="rId6"/>
                  </am3d:raster>
                  <am3d:objViewport viewportSz="40640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9F073B3C-0A8D-4D9B-800C-3815D56279DC}"/>
                  </a:ext>
                </a:extLst>
              </p:cNvPr>
              <p:cNvPicPr>
                <a:picLocks noGrp="1" noRot="1" noChangeAspect="1" noMove="1" noResize="1" noEditPoints="1" noAdjustHandles="1" noChangeArrowheads="1" noChangeShapeType="1" noCrop="1"/>
              </p:cNvPicPr>
              <p:nvPr/>
            </p:nvPicPr>
            <p:blipFill>
              <a:blip r:embed="rId6"/>
              <a:stretch>
                <a:fillRect/>
              </a:stretch>
            </p:blipFill>
            <p:spPr>
              <a:xfrm>
                <a:off x="2846221" y="1009048"/>
                <a:ext cx="1878556" cy="28457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18AD6EF-A918-4C5C-A5FD-6808F29ED512}"/>
                  </a:ext>
                </a:extLst>
              </p:cNvPr>
              <p:cNvGraphicFramePr>
                <a:graphicFrameLocks noChangeAspect="1"/>
              </p:cNvGraphicFramePr>
              <p:nvPr>
                <p:extLst>
                  <p:ext uri="{D42A27DB-BD31-4B8C-83A1-F6EECF244321}">
                    <p14:modId xmlns:p14="http://schemas.microsoft.com/office/powerpoint/2010/main" val="2816663546"/>
                  </p:ext>
                </p:extLst>
              </p:nvPr>
            </p:nvGraphicFramePr>
            <p:xfrm>
              <a:off x="3131289" y="3184878"/>
              <a:ext cx="3521178" cy="551132"/>
            </p:xfrm>
            <a:graphic>
              <a:graphicData uri="http://schemas.microsoft.com/office/drawing/2017/model3d">
                <am3d:model3d r:embed="rId5">
                  <am3d:spPr>
                    <a:xfrm>
                      <a:off x="0" y="0"/>
                      <a:ext cx="3521178" cy="55113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4770429" ay="5155" az="-27833"/>
                    <am3d:postTrans dx="0" dy="0" dz="0"/>
                  </am3d:trans>
                  <am3d:raster rName="Office3DRenderer" rVer="16.0.8326">
                    <am3d:blip r:embed="rId7"/>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18AD6EF-A918-4C5C-A5FD-6808F29ED512}"/>
                  </a:ext>
                </a:extLst>
              </p:cNvPr>
              <p:cNvPicPr>
                <a:picLocks noGrp="1" noRot="1" noChangeAspect="1" noMove="1" noResize="1" noEditPoints="1" noAdjustHandles="1" noChangeArrowheads="1" noChangeShapeType="1" noCrop="1"/>
              </p:cNvPicPr>
              <p:nvPr/>
            </p:nvPicPr>
            <p:blipFill>
              <a:blip r:embed="rId7"/>
              <a:stretch>
                <a:fillRect/>
              </a:stretch>
            </p:blipFill>
            <p:spPr>
              <a:xfrm>
                <a:off x="3131289" y="3184878"/>
                <a:ext cx="3521178" cy="551132"/>
              </a:xfrm>
              <a:prstGeom prst="rect">
                <a:avLst/>
              </a:prstGeom>
            </p:spPr>
          </p:pic>
        </mc:Fallback>
      </mc:AlternateContent>
      <p:cxnSp>
        <p:nvCxnSpPr>
          <p:cNvPr id="15" name="Straight Arrow Connector 14">
            <a:extLst>
              <a:ext uri="{FF2B5EF4-FFF2-40B4-BE49-F238E27FC236}">
                <a16:creationId xmlns:a16="http://schemas.microsoft.com/office/drawing/2014/main" id="{3BA3ABCD-3D71-451D-B5A8-25BBA53F735F}"/>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BDFFDB-B72C-4EFD-BC5B-BC221D9E8B2A}"/>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2DE1CA0-B05B-4514-9A0F-3FA962FB3297}"/>
              </a:ext>
            </a:extLst>
          </p:cNvPr>
          <p:cNvSpPr/>
          <p:nvPr/>
        </p:nvSpPr>
        <p:spPr>
          <a:xfrm>
            <a:off x="4374472" y="13516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1" name="Oval 20">
            <a:extLst>
              <a:ext uri="{FF2B5EF4-FFF2-40B4-BE49-F238E27FC236}">
                <a16:creationId xmlns:a16="http://schemas.microsoft.com/office/drawing/2014/main" id="{1E61B792-730D-4A19-833A-5F57995421A3}"/>
              </a:ext>
            </a:extLst>
          </p:cNvPr>
          <p:cNvSpPr/>
          <p:nvPr/>
        </p:nvSpPr>
        <p:spPr>
          <a:xfrm>
            <a:off x="3969428"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BD1D462B-DD02-4B9C-B156-01511FA79E1B}"/>
              </a:ext>
            </a:extLst>
          </p:cNvPr>
          <p:cNvSpPr/>
          <p:nvPr/>
        </p:nvSpPr>
        <p:spPr>
          <a:xfrm>
            <a:off x="4603072"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2A1DEEDA-8822-4B25-A1CE-AEC07B57F7B4}"/>
              </a:ext>
            </a:extLst>
          </p:cNvPr>
          <p:cNvSpPr/>
          <p:nvPr/>
        </p:nvSpPr>
        <p:spPr>
          <a:xfrm>
            <a:off x="4377801"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Oval 23">
            <a:extLst>
              <a:ext uri="{FF2B5EF4-FFF2-40B4-BE49-F238E27FC236}">
                <a16:creationId xmlns:a16="http://schemas.microsoft.com/office/drawing/2014/main" id="{9058656E-91DA-4EC3-AEC1-4D8D43F6E13B}"/>
              </a:ext>
            </a:extLst>
          </p:cNvPr>
          <p:cNvSpPr/>
          <p:nvPr/>
        </p:nvSpPr>
        <p:spPr>
          <a:xfrm>
            <a:off x="4907562"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Oval 24">
            <a:extLst>
              <a:ext uri="{FF2B5EF4-FFF2-40B4-BE49-F238E27FC236}">
                <a16:creationId xmlns:a16="http://schemas.microsoft.com/office/drawing/2014/main" id="{3C30124B-C7D0-4F3A-AAA2-96FE5A814F86}"/>
              </a:ext>
            </a:extLst>
          </p:cNvPr>
          <p:cNvSpPr/>
          <p:nvPr/>
        </p:nvSpPr>
        <p:spPr>
          <a:xfrm>
            <a:off x="4636104"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Oval 25">
            <a:extLst>
              <a:ext uri="{FF2B5EF4-FFF2-40B4-BE49-F238E27FC236}">
                <a16:creationId xmlns:a16="http://schemas.microsoft.com/office/drawing/2014/main" id="{5B292B9B-BA32-42ED-ACD9-B3A806F9E29F}"/>
              </a:ext>
            </a:extLst>
          </p:cNvPr>
          <p:cNvSpPr/>
          <p:nvPr/>
        </p:nvSpPr>
        <p:spPr>
          <a:xfrm>
            <a:off x="3969428" y="2686604"/>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Oval 26">
            <a:extLst>
              <a:ext uri="{FF2B5EF4-FFF2-40B4-BE49-F238E27FC236}">
                <a16:creationId xmlns:a16="http://schemas.microsoft.com/office/drawing/2014/main" id="{E16D87E2-4B8F-4A76-A841-9BB87C319E39}"/>
              </a:ext>
            </a:extLst>
          </p:cNvPr>
          <p:cNvSpPr/>
          <p:nvPr/>
        </p:nvSpPr>
        <p:spPr>
          <a:xfrm>
            <a:off x="4209550"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a:extLst>
              <a:ext uri="{FF2B5EF4-FFF2-40B4-BE49-F238E27FC236}">
                <a16:creationId xmlns:a16="http://schemas.microsoft.com/office/drawing/2014/main" id="{38BF2D9B-441A-4B8E-869E-A07EED89CC3F}"/>
              </a:ext>
            </a:extLst>
          </p:cNvPr>
          <p:cNvSpPr>
            <a:spLocks noGrp="1"/>
          </p:cNvSpPr>
          <p:nvPr>
            <p:ph type="title"/>
          </p:nvPr>
        </p:nvSpPr>
        <p:spPr>
          <a:xfrm>
            <a:off x="1047750" y="300974"/>
            <a:ext cx="6996600" cy="715800"/>
          </a:xfrm>
        </p:spPr>
        <p:txBody>
          <a:bodyPr/>
          <a:lstStyle/>
          <a:p>
            <a:r>
              <a:rPr lang="en-US" dirty="0"/>
              <a:t>Partial Residual Plots</a:t>
            </a:r>
            <a:endParaRPr lang="en-IN" dirty="0"/>
          </a:p>
        </p:txBody>
      </p:sp>
    </p:spTree>
    <p:extLst>
      <p:ext uri="{BB962C8B-B14F-4D97-AF65-F5344CB8AC3E}">
        <p14:creationId xmlns:p14="http://schemas.microsoft.com/office/powerpoint/2010/main" val="31215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fill="hold" nodeType="clickEffect">
                                  <p:stCondLst>
                                    <p:cond delay="0"/>
                                  </p:stCondLst>
                                  <p:childTnLst>
                                    <p:animRot by="780000">
                                      <p:cBhvr>
                                        <p:cTn id="6" dur="1000" fill="hold"/>
                                        <p:tgtEl>
                                          <p:spTgt spid="4"/>
                                        </p:tgtEl>
                                        <p:attrNameLst>
                                          <p:attrName>3d.view.rotation.y</p:attrName>
                                        </p:attrNameLst>
                                      </p:cBhvr>
                                    </p:animRot>
                                  </p:childTnLst>
                                </p:cTn>
                              </p:par>
                              <p:par>
                                <p:cTn id="7" presetID="37" presetClass="emph" presetSubtype="128" fill="hold" nodeType="withEffect">
                                  <p:stCondLst>
                                    <p:cond delay="0"/>
                                  </p:stCondLst>
                                  <p:childTnLst>
                                    <p:animRot by="780000">
                                      <p:cBhvr>
                                        <p:cTn id="8" dur="1000" fill="hold"/>
                                        <p:tgtEl>
                                          <p:spTgt spid="9"/>
                                        </p:tgtEl>
                                        <p:attrNameLst>
                                          <p:attrName>3d.view.rotation.y</p:attrName>
                                        </p:attrNameLst>
                                      </p:cBhvr>
                                    </p:animRot>
                                  </p:childTnLst>
                                </p:cTn>
                              </p:par>
                              <p:par>
                                <p:cTn id="9" presetID="37" presetClass="emph" presetSubtype="128" fill="hold" nodeType="withEffect">
                                  <p:stCondLst>
                                    <p:cond delay="0"/>
                                  </p:stCondLst>
                                  <p:childTnLst>
                                    <p:animRot by="780000">
                                      <p:cBhvr>
                                        <p:cTn id="10" dur="1000" fill="hold"/>
                                        <p:tgtEl>
                                          <p:spTgt spid="8"/>
                                        </p:tgtEl>
                                        <p:attrNameLst>
                                          <p:attrName>3d.view.rotation.y</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a:xfrm>
            <a:off x="1047750" y="223000"/>
            <a:ext cx="6996600" cy="715800"/>
          </a:xfrm>
        </p:spPr>
        <p:txBody>
          <a:bodyPr/>
          <a:lstStyle/>
          <a:p>
            <a:r>
              <a:rPr lang="en-US" altLang="en-US" sz="3600" dirty="0"/>
              <a:t>Categorical Explanatory Variables</a:t>
            </a:r>
            <a:endParaRPr lang="en-US" altLang="en-US" sz="3000" dirty="0"/>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a:xfrm>
            <a:off x="8556775" y="4415075"/>
            <a:ext cx="548700" cy="317400"/>
          </a:xfrm>
        </p:spPr>
        <p:txBody>
          <a:bodyPr/>
          <a:lstStyle/>
          <a:p>
            <a:fld id="{5715AE1E-C61B-4604-9335-51F9246256ED}" type="slidenum">
              <a:rPr lang="en-US" altLang="en-US"/>
              <a:pPr/>
              <a:t>16</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155937"/>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529594"/>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500"/>
                                        <p:tgtEl>
                                          <p:spTgt spid="553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3987">
                                            <p:txEl>
                                              <p:pRg st="1" end="1"/>
                                            </p:txEl>
                                          </p:spTgt>
                                        </p:tgtEl>
                                        <p:attrNameLst>
                                          <p:attrName>style.visibility</p:attrName>
                                        </p:attrNameLst>
                                      </p:cBhvr>
                                      <p:to>
                                        <p:strVal val="visible"/>
                                      </p:to>
                                    </p:set>
                                    <p:animEffect transition="in" filter="fade">
                                      <p:cBhvr>
                                        <p:cTn id="12" dur="500"/>
                                        <p:tgtEl>
                                          <p:spTgt spid="553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For example</a:t>
            </a:r>
          </a:p>
          <a:p>
            <a:pPr marL="0" indent="0">
              <a:lnSpc>
                <a:spcPct val="80000"/>
              </a:lnSpc>
              <a:buNone/>
            </a:pPr>
            <a:r>
              <a:rPr lang="en-US" altLang="en-US" sz="1500" dirty="0"/>
              <a:t>SMOKE2 has three levels, initially coded</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17</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6173970" y="3095113"/>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AB89-1ABE-4988-BE9D-4B67FD1DF19A}"/>
              </a:ext>
            </a:extLst>
          </p:cNvPr>
          <p:cNvSpPr>
            <a:spLocks noGrp="1"/>
          </p:cNvSpPr>
          <p:nvPr>
            <p:ph type="title"/>
          </p:nvPr>
        </p:nvSpPr>
        <p:spPr>
          <a:xfrm>
            <a:off x="1019396" y="364767"/>
            <a:ext cx="7299801" cy="715800"/>
          </a:xfrm>
        </p:spPr>
        <p:txBody>
          <a:bodyPr/>
          <a:lstStyle/>
          <a:p>
            <a:r>
              <a:rPr lang="en-US" sz="2400" dirty="0"/>
              <a:t>Split incentive problem</a:t>
            </a:r>
          </a:p>
        </p:txBody>
      </p:sp>
      <p:sp>
        <p:nvSpPr>
          <p:cNvPr id="3" name="Text Placeholder 2">
            <a:extLst>
              <a:ext uri="{FF2B5EF4-FFF2-40B4-BE49-F238E27FC236}">
                <a16:creationId xmlns:a16="http://schemas.microsoft.com/office/drawing/2014/main" id="{3C610543-57EB-4543-A6AC-9DAF0AAC7EC3}"/>
              </a:ext>
            </a:extLst>
          </p:cNvPr>
          <p:cNvSpPr>
            <a:spLocks noGrp="1"/>
          </p:cNvSpPr>
          <p:nvPr>
            <p:ph type="body" idx="1"/>
          </p:nvPr>
        </p:nvSpPr>
        <p:spPr>
          <a:xfrm>
            <a:off x="1019397" y="1270816"/>
            <a:ext cx="7299800" cy="3133425"/>
          </a:xfrm>
        </p:spPr>
        <p:txBody>
          <a:bodyPr/>
          <a:lstStyle/>
          <a:p>
            <a:r>
              <a:rPr lang="en-US" dirty="0"/>
              <a:t>In the private rental sector, one party, the landlord, makes capital investments in energy efficiency and does not gain immediately, but the advantages are reaped by another, the tenant, who benefits from lower utility costs and greater thermal comfort. </a:t>
            </a:r>
          </a:p>
          <a:p>
            <a:r>
              <a:rPr lang="en-US" dirty="0"/>
              <a:t>This affects landlords’ investment decisions and creates a barrier to achieving improved energy efficiency. </a:t>
            </a:r>
          </a:p>
          <a:p>
            <a:r>
              <a:rPr lang="en-US" dirty="0"/>
              <a:t>“</a:t>
            </a:r>
            <a:r>
              <a:rPr lang="en-US" dirty="0">
                <a:solidFill>
                  <a:srgbClr val="FF0000"/>
                </a:solidFill>
              </a:rPr>
              <a:t>Does improved house energy efficiency contribute to higher home sales prices?</a:t>
            </a:r>
            <a:r>
              <a:rPr lang="en-US" dirty="0"/>
              <a:t>”</a:t>
            </a:r>
          </a:p>
          <a:p>
            <a:endParaRPr lang="en-US" dirty="0"/>
          </a:p>
        </p:txBody>
      </p:sp>
      <p:sp>
        <p:nvSpPr>
          <p:cNvPr id="4" name="Slide Number Placeholder 3">
            <a:extLst>
              <a:ext uri="{FF2B5EF4-FFF2-40B4-BE49-F238E27FC236}">
                <a16:creationId xmlns:a16="http://schemas.microsoft.com/office/drawing/2014/main" id="{84C3FBDB-BC26-444C-BF2D-92DDC855AD2C}"/>
              </a:ext>
            </a:extLst>
          </p:cNvPr>
          <p:cNvSpPr>
            <a:spLocks noGrp="1"/>
          </p:cNvSpPr>
          <p:nvPr>
            <p:ph type="sldNum" idx="12"/>
          </p:nvPr>
        </p:nvSpPr>
        <p:spPr>
          <a:xfrm>
            <a:off x="8528422" y="4556842"/>
            <a:ext cx="548700" cy="317400"/>
          </a:xfrm>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554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blip>
          <a:srcRect/>
          <a:stretch/>
        </p:blipFill>
        <p:spPr>
          <a:xfrm>
            <a:off x="36878" y="8426"/>
            <a:ext cx="9098093"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blip>
          <a:srcRect/>
          <a:stretch/>
        </p:blipFill>
        <p:spPr>
          <a:xfrm>
            <a:off x="0" y="11079"/>
            <a:ext cx="9144000" cy="464939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525" y="17680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dirty="0">
                <a:solidFill>
                  <a:srgbClr val="202122"/>
                </a:solidFill>
                <a:latin typeface="+mn-lt"/>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EC48-5E07-413F-B8F1-37D18D9A1E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999349-D6B6-4DC4-8BD1-20DAE6460524}"/>
              </a:ext>
            </a:extLst>
          </p:cNvPr>
          <p:cNvSpPr>
            <a:spLocks noGrp="1"/>
          </p:cNvSpPr>
          <p:nvPr>
            <p:ph type="body" idx="1"/>
          </p:nvPr>
        </p:nvSpPr>
        <p:spPr/>
        <p:txBody>
          <a:bodyPr/>
          <a:lstStyle/>
          <a:p>
            <a:r>
              <a:rPr lang="en-US" dirty="0"/>
              <a:t>In addition to that, we relate </a:t>
            </a:r>
            <a:r>
              <a:rPr lang="en-US" b="1" dirty="0"/>
              <a:t>the housing prices to the socio-economic environment of the area</a:t>
            </a:r>
            <a:r>
              <a:rPr lang="en-US" dirty="0"/>
              <a:t>, and then we address another important question </a:t>
            </a:r>
            <a:r>
              <a:rPr lang="en-US" b="1" dirty="0"/>
              <a:t>‘how does the sale prices of houses fluctuate with time in years?</a:t>
            </a:r>
            <a:r>
              <a:rPr lang="en-US" dirty="0"/>
              <a:t>’ using repeat sales method.</a:t>
            </a:r>
          </a:p>
        </p:txBody>
      </p:sp>
      <p:sp>
        <p:nvSpPr>
          <p:cNvPr id="4" name="Slide Number Placeholder 3">
            <a:extLst>
              <a:ext uri="{FF2B5EF4-FFF2-40B4-BE49-F238E27FC236}">
                <a16:creationId xmlns:a16="http://schemas.microsoft.com/office/drawing/2014/main" id="{2331FC88-E855-49B8-8ABA-20B3ED5651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54025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3398761317"/>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a:xfrm>
            <a:off x="977900" y="170575"/>
            <a:ext cx="6996600" cy="715800"/>
          </a:xfrm>
        </p:spPr>
        <p:txBody>
          <a:bodyPr/>
          <a:lstStyle/>
          <a:p>
            <a:pPr marL="628650" indent="-628650"/>
            <a:r>
              <a:rPr lang="en-US" altLang="en-US" sz="3600" dirty="0"/>
              <a:t>Multiple Regression Model</a:t>
            </a:r>
          </a:p>
        </p:txBody>
      </p:sp>
      <mc:AlternateContent xmlns:mc="http://schemas.openxmlformats.org/markup-compatibility/2006" xmlns:a14="http://schemas.microsoft.com/office/drawing/2010/main">
        <mc:Choice Requires="a14">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a:xfrm>
                <a:off x="431800" y="812800"/>
                <a:ext cx="8356600" cy="3949700"/>
              </a:xfrm>
            </p:spPr>
            <p:txBody>
              <a:bodyPr/>
              <a:lstStyle/>
              <a:p>
                <a:r>
                  <a:rPr lang="en-US" sz="1800" dirty="0"/>
                  <a:t>Suppose we would like to predict variable </a:t>
                </a:r>
                <a14:m>
                  <m:oMath xmlns:m="http://schemas.openxmlformats.org/officeDocument/2006/math">
                    <m:r>
                      <a:rPr lang="en-US" sz="1800" i="1">
                        <a:latin typeface="Cambria Math" panose="02040503050406030204" pitchFamily="18" charset="0"/>
                      </a:rPr>
                      <m:t>𝑦</m:t>
                    </m:r>
                  </m:oMath>
                </a14:m>
                <a:r>
                  <a:rPr lang="en-US" sz="1800" dirty="0"/>
                  <a:t> using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𝑘</m:t>
                        </m:r>
                      </m:sub>
                    </m:sSub>
                  </m:oMath>
                </a14:m>
                <a:r>
                  <a:rPr lang="en-US" sz="1800" dirty="0"/>
                  <a:t>. We have the data:</a:t>
                </a:r>
              </a:p>
              <a:p>
                <a:pPr marL="10160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𝑘</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𝑖𝑘</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𝐱</m:t>
                          </m:r>
                        </m:e>
                        <m:sub>
                          <m:r>
                            <a:rPr lang="en-US" sz="1800" b="1" i="1">
                              <a:latin typeface="Cambria Math" panose="02040503050406030204" pitchFamily="18" charset="0"/>
                            </a:rPr>
                            <m:t>𝐢</m:t>
                          </m:r>
                        </m:sub>
                        <m:sup>
                          <m:r>
                            <a:rPr lang="en-US" sz="1800" b="1" i="1">
                              <a:latin typeface="Cambria Math" panose="02040503050406030204" pitchFamily="18" charset="0"/>
                            </a:rPr>
                            <m:t>𝐓</m:t>
                          </m:r>
                        </m:sup>
                      </m:sSubSup>
                      <m:r>
                        <a:rPr lang="en-US" sz="1800" b="1" i="1">
                          <a:latin typeface="Cambria Math" panose="02040503050406030204" pitchFamily="18" charset="0"/>
                        </a:rPr>
                        <m:t>𝛃</m:t>
                      </m:r>
                      <m:r>
                        <a:rPr lang="en-US" sz="1800" b="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=1,2,…,</m:t>
                      </m:r>
                      <m:r>
                        <a:rPr lang="en-US" sz="1800" i="1">
                          <a:latin typeface="Cambria Math" panose="02040503050406030204" pitchFamily="18" charset="0"/>
                        </a:rPr>
                        <m:t>𝑛</m:t>
                      </m:r>
                      <m:r>
                        <a:rPr lang="en-US" sz="1800" i="1">
                          <a:latin typeface="Cambria Math" panose="02040503050406030204" pitchFamily="18" charset="0"/>
                        </a:rPr>
                        <m:t>)</m:t>
                      </m:r>
                    </m:oMath>
                  </m:oMathPara>
                </a14:m>
                <a:endParaRPr lang="en-US" sz="1800" dirty="0"/>
              </a:p>
              <a:p>
                <a:r>
                  <a:rPr lang="en-US" sz="1800" dirty="0"/>
                  <a:t>Write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11</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r>
                                    <a:rPr lang="en-US" sz="1800" i="1">
                                      <a:latin typeface="Cambria Math" panose="02040503050406030204" pitchFamily="18" charset="0"/>
                                    </a:rPr>
                                    <m:t>𝑘</m:t>
                                  </m:r>
                                </m:sub>
                              </m:sSub>
                            </m:e>
                          </m:m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21</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r>
                                    <a:rPr lang="en-US" sz="1800" i="1">
                                      <a:latin typeface="Cambria Math" panose="02040503050406030204" pitchFamily="18" charset="0"/>
                                    </a:rPr>
                                    <m:t>𝑘</m:t>
                                  </m:r>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𝑛</m:t>
                                  </m:r>
                                  <m:r>
                                    <a:rPr lang="en-US" sz="1800" i="1">
                                      <a:latin typeface="Cambria Math" panose="02040503050406030204" pitchFamily="18" charset="0"/>
                                    </a:rPr>
                                    <m:t>1</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𝑛𝑘</m:t>
                                  </m:r>
                                </m:sub>
                              </m:sSub>
                            </m:e>
                          </m:mr>
                        </m:m>
                      </m:e>
                    </m:d>
                    <m:r>
                      <a:rPr lang="en-US" sz="1800" i="1">
                        <a:latin typeface="Cambria Math" panose="02040503050406030204" pitchFamily="18" charset="0"/>
                      </a:rPr>
                      <m:t>,</m:t>
                    </m:r>
                    <m:r>
                      <a:rPr lang="en-US" sz="1800" i="1">
                        <a:latin typeface="Cambria Math" panose="02040503050406030204" pitchFamily="18" charset="0"/>
                      </a:rPr>
                      <m:t>𝑌</m:t>
                    </m:r>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𝑛</m:t>
                                </m:r>
                              </m:sub>
                            </m:sSub>
                          </m:e>
                        </m:eqArr>
                      </m:e>
                    </m:d>
                  </m:oMath>
                </a14:m>
                <a:r>
                  <a:rPr lang="en-US" sz="1800" dirty="0"/>
                  <a:t> and </a:t>
                </a:r>
                <a14:m>
                  <m:oMath xmlns:m="http://schemas.openxmlformats.org/officeDocument/2006/math">
                    <m:r>
                      <a:rPr lang="en-US" sz="1800" b="1" i="1">
                        <a:latin typeface="Cambria Math" panose="02040503050406030204" pitchFamily="18" charset="0"/>
                      </a:rPr>
                      <m:t>𝐞</m:t>
                    </m:r>
                    <m:r>
                      <a:rPr lang="en-US" sz="1800" b="1">
                        <a:latin typeface="Cambria Math" panose="02040503050406030204" pitchFamily="18" charset="0"/>
                      </a:rPr>
                      <m:t>=</m:t>
                    </m:r>
                    <m:d>
                      <m:dPr>
                        <m:begChr m:val="["/>
                        <m:endChr m:val="]"/>
                        <m:ctrlPr>
                          <a:rPr lang="en-US" sz="1800" b="1" i="1">
                            <a:latin typeface="Cambria Math" panose="02040503050406030204" pitchFamily="18" charset="0"/>
                          </a:rPr>
                        </m:ctrlPr>
                      </m:dPr>
                      <m:e>
                        <m:eqArr>
                          <m:eqArrPr>
                            <m:ctrlPr>
                              <a:rPr lang="en-US" sz="1800" b="1" i="1">
                                <a:latin typeface="Cambria Math" panose="02040503050406030204" pitchFamily="18" charset="0"/>
                              </a:rPr>
                            </m:ctrlPr>
                          </m:eqArrPr>
                          <m:e>
                            <m:sSub>
                              <m:sSubPr>
                                <m:ctrlPr>
                                  <a:rPr lang="en-US" sz="1800" b="1" i="1">
                                    <a:latin typeface="Cambria Math" panose="02040503050406030204" pitchFamily="18" charset="0"/>
                                  </a:rPr>
                                </m:ctrlPr>
                              </m:sSubPr>
                              <m:e>
                                <m:r>
                                  <a:rPr lang="en-US" sz="1800" b="1" i="1">
                                    <a:latin typeface="Cambria Math" panose="02040503050406030204" pitchFamily="18" charset="0"/>
                                  </a:rPr>
                                  <m:t>𝒆</m:t>
                                </m:r>
                              </m:e>
                              <m:sub>
                                <m:r>
                                  <a:rPr lang="en-US" sz="1800" b="1" i="1">
                                    <a:latin typeface="Cambria Math" panose="02040503050406030204" pitchFamily="18" charset="0"/>
                                  </a:rPr>
                                  <m:t>𝟏</m:t>
                                </m:r>
                              </m:sub>
                            </m:sSub>
                          </m:e>
                          <m:e>
                            <m:sSub>
                              <m:sSubPr>
                                <m:ctrlPr>
                                  <a:rPr lang="en-US" sz="1800" b="1" i="1">
                                    <a:latin typeface="Cambria Math" panose="02040503050406030204" pitchFamily="18" charset="0"/>
                                  </a:rPr>
                                </m:ctrlPr>
                              </m:sSubPr>
                              <m:e>
                                <m:r>
                                  <a:rPr lang="en-US" sz="1800" b="1" i="1">
                                    <a:latin typeface="Cambria Math" panose="02040503050406030204" pitchFamily="18" charset="0"/>
                                  </a:rPr>
                                  <m:t>𝒆</m:t>
                                </m:r>
                              </m:e>
                              <m:sub>
                                <m:r>
                                  <a:rPr lang="en-US" sz="1800" b="1" i="1">
                                    <a:latin typeface="Cambria Math" panose="02040503050406030204" pitchFamily="18" charset="0"/>
                                  </a:rPr>
                                  <m:t>𝟐</m:t>
                                </m:r>
                              </m:sub>
                            </m:sSub>
                          </m:e>
                          <m:e>
                            <m:r>
                              <a:rPr lang="en-US" sz="1800" b="1" i="1">
                                <a:latin typeface="Cambria Math" panose="02040503050406030204" pitchFamily="18" charset="0"/>
                              </a:rPr>
                              <m:t>⋮</m:t>
                            </m:r>
                          </m:e>
                          <m:e>
                            <m:sSub>
                              <m:sSubPr>
                                <m:ctrlPr>
                                  <a:rPr lang="en-US" sz="1800" b="1" i="1">
                                    <a:latin typeface="Cambria Math" panose="02040503050406030204" pitchFamily="18" charset="0"/>
                                  </a:rPr>
                                </m:ctrlPr>
                              </m:sSubPr>
                              <m:e>
                                <m:r>
                                  <a:rPr lang="en-US" sz="1800" b="1" i="1">
                                    <a:latin typeface="Cambria Math" panose="02040503050406030204" pitchFamily="18" charset="0"/>
                                  </a:rPr>
                                  <m:t>𝒆</m:t>
                                </m:r>
                              </m:e>
                              <m:sub>
                                <m:r>
                                  <a:rPr lang="en-US" sz="1800" b="1" i="1">
                                    <a:latin typeface="Cambria Math" panose="02040503050406030204" pitchFamily="18" charset="0"/>
                                  </a:rPr>
                                  <m:t>𝒏</m:t>
                                </m:r>
                              </m:sub>
                            </m:sSub>
                          </m:e>
                        </m:eqArr>
                      </m:e>
                    </m:d>
                  </m:oMath>
                </a14:m>
                <a:r>
                  <a:rPr lang="en-US" sz="1800" dirty="0"/>
                  <a:t>. </a:t>
                </a:r>
              </a:p>
              <a:p>
                <a:r>
                  <a:rPr lang="en-US" dirty="0"/>
                  <a:t>A model of the form</a:t>
                </a:r>
              </a:p>
              <a:p>
                <a:pPr marL="10160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m:oMathPara>
                </a14:m>
                <a:endParaRPr lang="en-US" dirty="0"/>
              </a:p>
              <a:p>
                <a:pPr marL="101600" indent="0">
                  <a:buNone/>
                </a:pPr>
                <a:r>
                  <a:rPr lang="en-US" dirty="0"/>
                  <a:t>is to be fit to data, i.e.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𝒀</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𝜷</m:t>
                        </m:r>
                      </m:e>
                    </m:acc>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oMath>
                </a14:m>
                <a:r>
                  <a:rPr lang="en-US" dirty="0"/>
                  <a:t> is called </a:t>
                </a:r>
                <a:r>
                  <a:rPr lang="en-US" b="1" dirty="0"/>
                  <a:t>residual</a:t>
                </a:r>
                <a:r>
                  <a:rPr lang="en-US" dirty="0"/>
                  <a:t> for </a:t>
                </a:r>
                <a14:m>
                  <m:oMath xmlns:m="http://schemas.openxmlformats.org/officeDocument/2006/math">
                    <m:r>
                      <a:rPr lang="en-US" i="1">
                        <a:latin typeface="Cambria Math" panose="02040503050406030204" pitchFamily="18" charset="0"/>
                      </a:rPr>
                      <m:t>𝑖</m:t>
                    </m:r>
                  </m:oMath>
                </a14:m>
                <a:r>
                  <a:rPr lang="en-US" dirty="0" err="1"/>
                  <a:t>th</a:t>
                </a:r>
                <a:r>
                  <a:rPr lang="en-US" dirty="0"/>
                  <a:t> observation.</a:t>
                </a:r>
              </a:p>
            </p:txBody>
          </p:sp>
        </mc:Choice>
        <mc:Fallback xmlns="">
          <p:sp>
            <p:nvSpPr>
              <p:cNvPr id="575491" name="Rectangle 3">
                <a:extLst>
                  <a:ext uri="{FF2B5EF4-FFF2-40B4-BE49-F238E27FC236}">
                    <a16:creationId xmlns:a16="http://schemas.microsoft.com/office/drawing/2014/main" id="{38CA8053-EEE2-4FFA-869A-D99076FA759F}"/>
                  </a:ext>
                </a:extLst>
              </p:cNvPr>
              <p:cNvSpPr>
                <a:spLocks noGrp="1" noRot="1" noChangeAspect="1" noMove="1" noResize="1" noEditPoints="1" noAdjustHandles="1" noChangeArrowheads="1" noChangeShapeType="1" noTextEdit="1"/>
              </p:cNvSpPr>
              <p:nvPr>
                <p:ph type="body" idx="1"/>
              </p:nvPr>
            </p:nvSpPr>
            <p:spPr>
              <a:xfrm>
                <a:off x="431800" y="812800"/>
                <a:ext cx="8356600" cy="3949700"/>
              </a:xfrm>
              <a:blipFill>
                <a:blip r:embed="rId2"/>
                <a:stretch>
                  <a:fillRect/>
                </a:stretch>
              </a:blipFill>
            </p:spPr>
            <p:txBody>
              <a:bodyPr/>
              <a:lstStyle/>
              <a:p>
                <a:r>
                  <a:rPr lang="en-US">
                    <a:noFill/>
                  </a:rPr>
                  <a:t> </a:t>
                </a:r>
              </a:p>
            </p:txBody>
          </p:sp>
        </mc:Fallback>
      </mc:AlternateContent>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animEffect transition="in" filter="fade">
                                      <p:cBhvr>
                                        <p:cTn id="7" dur="500"/>
                                        <p:tgtEl>
                                          <p:spTgt spid="575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5491">
                                            <p:txEl>
                                              <p:pRg st="1" end="1"/>
                                            </p:txEl>
                                          </p:spTgt>
                                        </p:tgtEl>
                                        <p:attrNameLst>
                                          <p:attrName>style.visibility</p:attrName>
                                        </p:attrNameLst>
                                      </p:cBhvr>
                                      <p:to>
                                        <p:strVal val="visible"/>
                                      </p:to>
                                    </p:set>
                                    <p:animEffect transition="in" filter="fade">
                                      <p:cBhvr>
                                        <p:cTn id="12" dur="500"/>
                                        <p:tgtEl>
                                          <p:spTgt spid="575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5491">
                                            <p:txEl>
                                              <p:pRg st="2" end="2"/>
                                            </p:txEl>
                                          </p:spTgt>
                                        </p:tgtEl>
                                        <p:attrNameLst>
                                          <p:attrName>style.visibility</p:attrName>
                                        </p:attrNameLst>
                                      </p:cBhvr>
                                      <p:to>
                                        <p:strVal val="visible"/>
                                      </p:to>
                                    </p:set>
                                    <p:animEffect transition="in" filter="fade">
                                      <p:cBhvr>
                                        <p:cTn id="17" dur="500"/>
                                        <p:tgtEl>
                                          <p:spTgt spid="575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5491">
                                            <p:txEl>
                                              <p:pRg st="3" end="3"/>
                                            </p:txEl>
                                          </p:spTgt>
                                        </p:tgtEl>
                                        <p:attrNameLst>
                                          <p:attrName>style.visibility</p:attrName>
                                        </p:attrNameLst>
                                      </p:cBhvr>
                                      <p:to>
                                        <p:strVal val="visible"/>
                                      </p:to>
                                    </p:set>
                                    <p:animEffect transition="in" filter="fade">
                                      <p:cBhvr>
                                        <p:cTn id="22" dur="500"/>
                                        <p:tgtEl>
                                          <p:spTgt spid="575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5491">
                                            <p:txEl>
                                              <p:pRg st="4" end="4"/>
                                            </p:txEl>
                                          </p:spTgt>
                                        </p:tgtEl>
                                        <p:attrNameLst>
                                          <p:attrName>style.visibility</p:attrName>
                                        </p:attrNameLst>
                                      </p:cBhvr>
                                      <p:to>
                                        <p:strVal val="visible"/>
                                      </p:to>
                                    </p:set>
                                    <p:animEffect transition="in" filter="fade">
                                      <p:cBhvr>
                                        <p:cTn id="27" dur="500"/>
                                        <p:tgtEl>
                                          <p:spTgt spid="5754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5491">
                                            <p:txEl>
                                              <p:pRg st="5" end="5"/>
                                            </p:txEl>
                                          </p:spTgt>
                                        </p:tgtEl>
                                        <p:attrNameLst>
                                          <p:attrName>style.visibility</p:attrName>
                                        </p:attrNameLst>
                                      </p:cBhvr>
                                      <p:to>
                                        <p:strVal val="visible"/>
                                      </p:to>
                                    </p:set>
                                    <p:animEffect transition="in" filter="fade">
                                      <p:cBhvr>
                                        <p:cTn id="32" dur="500"/>
                                        <p:tgtEl>
                                          <p:spTgt spid="5754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75491">
                                            <p:txEl>
                                              <p:pRg st="6" end="6"/>
                                            </p:txEl>
                                          </p:spTgt>
                                        </p:tgtEl>
                                        <p:attrNameLst>
                                          <p:attrName>style.visibility</p:attrName>
                                        </p:attrNameLst>
                                      </p:cBhvr>
                                      <p:to>
                                        <p:strVal val="visible"/>
                                      </p:to>
                                    </p:set>
                                    <p:animEffect transition="in" filter="fade">
                                      <p:cBhvr>
                                        <p:cTn id="37" dur="500"/>
                                        <p:tgtEl>
                                          <p:spTgt spid="5754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328307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7185612" cy="1054163"/>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600"/>
              </a:spcBef>
              <a:spcAft>
                <a:spcPts val="0"/>
              </a:spcAft>
              <a:buSzPts val="2000"/>
              <a:buChar char="◉"/>
            </a:pPr>
            <a:r>
              <a:rPr lang="en-US" dirty="0"/>
              <a:t>An assumption is made that the errors are normal. </a:t>
            </a:r>
          </a:p>
          <a:p>
            <a:pPr marL="457200" lvl="0" indent="-355600" algn="l" rtl="0">
              <a:spcBef>
                <a:spcPts val="600"/>
              </a:spcBef>
              <a:spcAft>
                <a:spcPts val="0"/>
              </a:spcAft>
              <a:buSzPts val="2000"/>
              <a:buChar char="◉"/>
            </a:pPr>
            <a:r>
              <a:rPr lang="en-US" dirty="0"/>
              <a:t>We also know that the predicted value has a normal distribution under a fixed value of explanatory variables</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p>
              <a:p>
                <a:pPr algn="ctr"/>
                <a14:m>
                  <m:oMathPara xmlns:m="http://schemas.openxmlformats.org/officeDocument/2006/math">
                    <m:oMathParaPr>
                      <m:jc m:val="centerGroup"/>
                    </m:oMathParaPr>
                    <m:oMath xmlns:m="http://schemas.openxmlformats.org/officeDocument/2006/math">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𝒇</m:t>
                          </m:r>
                        </m:e>
                      </m:acc>
                      <m:r>
                        <a:rPr lang="en-US" b="1" i="1">
                          <a:solidFill>
                            <a:srgbClr val="FFFFFF"/>
                          </a:solidFill>
                          <a:latin typeface="Cambria Math" panose="02040503050406030204" pitchFamily="18" charset="0"/>
                          <a:ea typeface="Source Sans Pro"/>
                          <a:cs typeface="Source Sans Pro"/>
                        </a:rPr>
                        <m:t>(</m:t>
                      </m:r>
                      <m:r>
                        <a:rPr lang="en-US" b="1" i="1">
                          <a:solidFill>
                            <a:srgbClr val="FFFFFF"/>
                          </a:solidFill>
                          <a:latin typeface="Cambria Math" panose="02040503050406030204" pitchFamily="18" charset="0"/>
                          <a:ea typeface="Source Sans Pro"/>
                          <a:cs typeface="Source Sans Pro"/>
                        </a:rPr>
                        <m:t>𝒚</m:t>
                      </m:r>
                      <m:r>
                        <a:rPr lang="en-US" b="1" i="1">
                          <a:solidFill>
                            <a:srgbClr val="FFFFFF"/>
                          </a:solidFill>
                          <a:latin typeface="Cambria Math" panose="02040503050406030204" pitchFamily="18" charset="0"/>
                          <a:ea typeface="Source Sans Pro"/>
                          <a:cs typeface="Source Sans Pro"/>
                        </a:rPr>
                        <m:t>)=</m:t>
                      </m:r>
                      <m:nary>
                        <m:naryPr>
                          <m:chr m:val="∑"/>
                          <m:supHide m:val="on"/>
                          <m:ctrlPr>
                            <a:rPr lang="en-US" b="1" i="1">
                              <a:solidFill>
                                <a:srgbClr val="FFFFFF"/>
                              </a:solidFill>
                              <a:latin typeface="Cambria Math" panose="02040503050406030204" pitchFamily="18" charset="0"/>
                              <a:ea typeface="Source Sans Pro"/>
                              <a:cs typeface="Source Sans Pro"/>
                            </a:rPr>
                          </m:ctrlPr>
                        </m:naryPr>
                        <m:sub>
                          <m:r>
                            <m:rPr>
                              <m:brk m:alnAt="7"/>
                            </m:rPr>
                            <a:rPr lang="en-US" b="1" i="1">
                              <a:solidFill>
                                <a:srgbClr val="FFFFFF"/>
                              </a:solidFill>
                              <a:latin typeface="Cambria Math" panose="02040503050406030204" pitchFamily="18" charset="0"/>
                              <a:ea typeface="Source Sans Pro"/>
                              <a:cs typeface="Source Sans Pro"/>
                            </a:rPr>
                            <m:t>𝒋</m:t>
                          </m:r>
                        </m:sub>
                        <m:sup/>
                        <m:e>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𝒋</m:t>
                              </m:r>
                            </m:sub>
                          </m:sSub>
                          <m:sSub>
                            <m:sSubPr>
                              <m:ctrlPr>
                                <a:rPr lang="en-US" b="1" i="1">
                                  <a:solidFill>
                                    <a:srgbClr val="FFFFFF"/>
                                  </a:solidFill>
                                  <a:latin typeface="Cambria Math" panose="02040503050406030204" pitchFamily="18" charset="0"/>
                                  <a:ea typeface="Source Sans Pro"/>
                                  <a:cs typeface="Source Sans Pro"/>
                                </a:rPr>
                              </m:ctrlPr>
                            </m:sSubPr>
                            <m:e>
                              <m:r>
                                <a:rPr lang="en-US" b="1" i="1">
                                  <a:solidFill>
                                    <a:srgbClr val="FFFFFF"/>
                                  </a:solidFill>
                                  <a:latin typeface="Cambria Math" panose="02040503050406030204" pitchFamily="18" charset="0"/>
                                  <a:ea typeface="Source Sans Pro"/>
                                  <a:cs typeface="Source Sans Pro"/>
                                </a:rPr>
                                <m:t>𝒙</m:t>
                              </m:r>
                            </m:e>
                            <m:sub>
                              <m:r>
                                <a:rPr lang="en-US" b="1" i="1">
                                  <a:solidFill>
                                    <a:srgbClr val="FFFFFF"/>
                                  </a:solidFill>
                                  <a:latin typeface="Cambria Math" panose="02040503050406030204" pitchFamily="18" charset="0"/>
                                  <a:ea typeface="Source Sans Pro"/>
                                  <a:cs typeface="Source Sans Pro"/>
                                </a:rPr>
                                <m:t>𝒋</m:t>
                              </m:r>
                            </m:sub>
                          </m:sSub>
                        </m:e>
                      </m:nary>
                      <m:r>
                        <a:rPr lang="en-US" b="1" i="1">
                          <a:solidFill>
                            <a:srgbClr val="FFFFFF"/>
                          </a:solidFill>
                          <a:latin typeface="Cambria Math" panose="02040503050406030204" pitchFamily="18" charset="0"/>
                          <a:ea typeface="Source Sans Pro"/>
                          <a:cs typeface="Source Sans Pro"/>
                        </a:rPr>
                        <m:t>+</m:t>
                      </m:r>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𝟎</m:t>
                          </m:r>
                        </m:sub>
                      </m:sSub>
                    </m:oMath>
                  </m:oMathPara>
                </a14:m>
                <a:endParaRPr b="1" i="1" dirty="0">
                  <a:solidFill>
                    <a:srgbClr val="FFFFFF"/>
                  </a:solidFill>
                  <a:latin typeface="Cambria Math" panose="02040503050406030204" pitchFamily="18" charset="0"/>
                  <a:ea typeface="Source Sans Pro"/>
                  <a:cs typeface="Source Sans Pro"/>
                  <a:sym typeface="Source Sans Pro"/>
                </a:endParaRPr>
              </a:p>
            </p:txBody>
          </p:sp>
        </mc:Choice>
        <mc:Fallback xmlns="">
          <p:sp>
            <p:nvSpPr>
              <p:cNvPr id="620" name="Google Shape;620;p29"/>
              <p:cNvSpPr>
                <a:spLocks noRot="1" noChangeAspect="1" noMove="1" noResize="1" noEditPoints="1" noAdjustHandles="1" noChangeArrowheads="1" noChangeShapeType="1" noTextEdit="1"/>
              </p:cNvSpPr>
              <p:nvPr/>
            </p:nvSpPr>
            <p:spPr>
              <a:xfrm>
                <a:off x="5960075" y="2061638"/>
                <a:ext cx="2862000" cy="1325100"/>
              </a:xfrm>
              <a:prstGeom prst="chevron">
                <a:avLst>
                  <a:gd name="adj" fmla="val 29853"/>
                </a:avLst>
              </a:prstGeom>
              <a:blipFill>
                <a:blip r:embed="rId5"/>
                <a:stretch>
                  <a:fillRect t="-19725" b="-57339"/>
                </a:stretch>
              </a:blipFill>
              <a:ln>
                <a:noFill/>
              </a:ln>
            </p:spPr>
            <p:txBody>
              <a:bodyPr/>
              <a:lstStyle/>
              <a:p>
                <a:r>
                  <a:rPr lang="en-IN">
                    <a:noFill/>
                  </a:rPr>
                  <a:t> </a:t>
                </a:r>
              </a:p>
            </p:txBody>
          </p:sp>
        </mc:Fallback>
      </mc:AlternateContent>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54</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55</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Solving the equations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49" y="1019474"/>
                <a:ext cx="8103225" cy="3184225"/>
              </a:xfrm>
            </p:spPr>
            <p:txBody>
              <a:bodyPr/>
              <a:lstStyle/>
              <a:p>
                <a:r>
                  <a:rPr lang="en-US" dirty="0"/>
                  <a:t>We need to find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that minimizes </a:t>
                </a:r>
                <a14:m>
                  <m:oMath xmlns:m="http://schemas.openxmlformats.org/officeDocument/2006/math">
                    <m:r>
                      <a:rPr lang="en-US" i="1">
                        <a:latin typeface="Cambria Math" panose="02040503050406030204" pitchFamily="18" charset="0"/>
                      </a:rPr>
                      <m:t>𝑆𝑆𝐸</m:t>
                    </m:r>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𝛃</m:t>
                            </m:r>
                          </m:e>
                        </m:acc>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𝒀</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𝒀</m:t>
                                </m:r>
                              </m:e>
                            </m:acc>
                          </m:e>
                        </m:d>
                      </m:e>
                      <m:sup>
                        <m:r>
                          <a:rPr lang="en-US" i="1">
                            <a:latin typeface="Cambria Math" panose="02040503050406030204" pitchFamily="18" charset="0"/>
                          </a:rPr>
                          <m:t>2</m:t>
                        </m:r>
                      </m:sup>
                    </m:sSup>
                  </m:oMath>
                </a14:m>
                <a:r>
                  <a:rPr lang="en-US" dirty="0"/>
                  <a:t>.</a:t>
                </a:r>
              </a:p>
              <a:p>
                <a:pPr lvl="0"/>
                <a:r>
                  <a:rPr lang="en-US" dirty="0"/>
                  <a:t>Equate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𝑆</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den>
                    </m:f>
                    <m:r>
                      <a:rPr lang="en-US" i="1">
                        <a:latin typeface="Cambria Math" panose="02040503050406030204" pitchFamily="18" charset="0"/>
                      </a:rPr>
                      <m:t>=0</m:t>
                    </m:r>
                  </m:oMath>
                </a14:m>
                <a:r>
                  <a:rPr lang="en-US" dirty="0"/>
                  <a:t> and we obtain: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𝐘</m:t>
                    </m:r>
                  </m:oMath>
                </a14:m>
                <a:r>
                  <a:rPr lang="en-US" i="1" dirty="0"/>
                  <a:t>.</a:t>
                </a:r>
                <a:endParaRPr lang="en-US" dirty="0"/>
              </a:p>
              <a:p>
                <a:pPr lvl="0"/>
                <a:r>
                  <a:rPr lang="en-US" dirty="0"/>
                  <a:t>A formal solution is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b="1"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𝒀</m:t>
                    </m:r>
                  </m:oMath>
                </a14:m>
                <a:r>
                  <a:rPr lang="en-US" dirty="0"/>
                  <a:t>. </a:t>
                </a:r>
              </a:p>
              <a:p>
                <a:pPr lvl="0"/>
                <a:r>
                  <a:rPr lang="en-US" dirty="0"/>
                  <a:t>The fitted values are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𝐘</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𝛃</m:t>
                        </m:r>
                      </m:e>
                    </m:acc>
                    <m:r>
                      <a:rPr lang="en-US" i="1">
                        <a:latin typeface="Cambria Math" panose="02040503050406030204" pitchFamily="18" charset="0"/>
                      </a:rPr>
                      <m:t>=</m:t>
                    </m:r>
                    <m:r>
                      <a:rPr lang="en-US" i="1">
                        <a:latin typeface="Cambria Math" panose="02040503050406030204" pitchFamily="18" charset="0"/>
                      </a:rPr>
                      <m:t>𝑋</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𝑋</m:t>
                    </m:r>
                    <m:r>
                      <a:rPr lang="en-US" b="1" i="1">
                        <a:latin typeface="Cambria Math" panose="02040503050406030204" pitchFamily="18" charset="0"/>
                      </a:rPr>
                      <m:t>𝐘</m:t>
                    </m:r>
                    <m:r>
                      <a:rPr lang="en-US" b="1" i="1">
                        <a:latin typeface="Cambria Math" panose="02040503050406030204" pitchFamily="18" charset="0"/>
                      </a:rPr>
                      <m:t>=</m:t>
                    </m:r>
                    <m:r>
                      <m:rPr>
                        <m:sty m:val="p"/>
                      </m:rPr>
                      <a:rPr lang="en-US">
                        <a:latin typeface="Cambria Math" panose="02040503050406030204" pitchFamily="18" charset="0"/>
                      </a:rPr>
                      <m:t>H</m:t>
                    </m:r>
                    <m:r>
                      <a:rPr lang="en-US" b="1" i="1">
                        <a:latin typeface="Cambria Math" panose="02040503050406030204" pitchFamily="18" charset="0"/>
                      </a:rPr>
                      <m:t>𝐘</m:t>
                    </m:r>
                  </m:oMath>
                </a14:m>
                <a:r>
                  <a:rPr lang="en-US" dirty="0"/>
                  <a:t> where </a:t>
                </a:r>
                <a14:m>
                  <m:oMath xmlns:m="http://schemas.openxmlformats.org/officeDocument/2006/math">
                    <m:r>
                      <a:rPr lang="en-US" i="1">
                        <a:latin typeface="Cambria Math" panose="02040503050406030204" pitchFamily="18" charset="0"/>
                      </a:rPr>
                      <m:t>𝐻</m:t>
                    </m:r>
                  </m:oMath>
                </a14:m>
                <a:r>
                  <a:rPr lang="en-US" dirty="0"/>
                  <a:t> is called the projection matrix. </a:t>
                </a:r>
              </a:p>
              <a:p>
                <a:endParaRPr lang="en-US"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49" y="1019474"/>
                <a:ext cx="8103225" cy="31842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31130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nvGraphicFramePr>
        <p:xfrm>
          <a:off x="-3"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nvGraphicFramePr>
        <p:xfrm>
          <a:off x="1"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3091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Year</a:t>
                      </a:r>
                      <a:endParaRPr lang="en-IN" dirty="0"/>
                    </a:p>
                  </a:txBody>
                  <a:tcPr/>
                </a:tc>
                <a:tc>
                  <a:txBody>
                    <a:bodyPr/>
                    <a:lstStyle/>
                    <a:p>
                      <a:r>
                        <a:rPr lang="en-US" dirty="0"/>
                        <a:t>Log Price_1</a:t>
                      </a:r>
                      <a:endParaRPr lang="en-IN" dirty="0"/>
                    </a:p>
                  </a:txBody>
                  <a:tcPr/>
                </a:tc>
                <a:tc>
                  <a:txBody>
                    <a:bodyPr/>
                    <a:lstStyle/>
                    <a:p>
                      <a:r>
                        <a:rPr lang="en-US" dirty="0"/>
                        <a:t>Year</a:t>
                      </a:r>
                      <a:endParaRPr lang="en-IN" dirty="0"/>
                    </a:p>
                  </a:txBody>
                  <a:tcPr/>
                </a:tc>
                <a:tc>
                  <a:txBody>
                    <a:bodyPr/>
                    <a:lstStyle/>
                    <a:p>
                      <a:r>
                        <a:rPr lang="en-US" dirty="0"/>
                        <a:t>Log Price_2</a:t>
                      </a:r>
                      <a:endParaRPr lang="en-IN" dirty="0"/>
                    </a:p>
                  </a:txBody>
                  <a:tcPr/>
                </a:tc>
                <a:extLst>
                  <a:ext uri="{0D108BD9-81ED-4DB2-BD59-A6C34878D82A}">
                    <a16:rowId xmlns:a16="http://schemas.microsoft.com/office/drawing/2014/main" val="790154436"/>
                  </a:ext>
                </a:extLst>
              </a:tr>
              <a:tr h="370840">
                <a:tc>
                  <a:txBody>
                    <a:bodyPr/>
                    <a:lstStyle/>
                    <a:p>
                      <a:r>
                        <a:rPr lang="en-US" dirty="0"/>
                        <a:t>2007</a:t>
                      </a:r>
                    </a:p>
                  </a:txBody>
                  <a:tcPr/>
                </a:tc>
                <a:tc>
                  <a:txBody>
                    <a:bodyPr/>
                    <a:lstStyle/>
                    <a:p>
                      <a:r>
                        <a:rPr lang="en-US" dirty="0"/>
                        <a:t>1</a:t>
                      </a:r>
                      <a:endParaRPr lang="en-IN" dirty="0"/>
                    </a:p>
                  </a:txBody>
                  <a:tcPr/>
                </a:tc>
                <a:tc>
                  <a:txBody>
                    <a:bodyPr/>
                    <a:lstStyle/>
                    <a:p>
                      <a:r>
                        <a:rPr lang="en-US" dirty="0"/>
                        <a:t>2008</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2783388858"/>
                  </a:ext>
                </a:extLst>
              </a:tr>
              <a:tr h="370840">
                <a:tc>
                  <a:txBody>
                    <a:bodyPr/>
                    <a:lstStyle/>
                    <a:p>
                      <a:r>
                        <a:rPr lang="en-US" dirty="0"/>
                        <a:t>2006</a:t>
                      </a:r>
                      <a:endParaRPr lang="en-IN" dirty="0"/>
                    </a:p>
                  </a:txBody>
                  <a:tcPr/>
                </a:tc>
                <a:tc>
                  <a:txBody>
                    <a:bodyPr/>
                    <a:lstStyle/>
                    <a:p>
                      <a:r>
                        <a:rPr lang="en-US" dirty="0"/>
                        <a:t>3</a:t>
                      </a:r>
                      <a:endParaRPr lang="en-IN" dirty="0"/>
                    </a:p>
                  </a:txBody>
                  <a:tcPr/>
                </a:tc>
                <a:tc>
                  <a:txBody>
                    <a:bodyPr/>
                    <a:lstStyle/>
                    <a:p>
                      <a:r>
                        <a:rPr lang="en-US" dirty="0"/>
                        <a:t>2007</a:t>
                      </a:r>
                      <a:endParaRPr lang="en-IN" dirty="0"/>
                    </a:p>
                  </a:txBody>
                  <a:tcPr/>
                </a:tc>
                <a:tc>
                  <a:txBody>
                    <a:bodyPr/>
                    <a:lstStyle/>
                    <a:p>
                      <a:r>
                        <a:rPr lang="en-US" dirty="0"/>
                        <a:t>7</a:t>
                      </a:r>
                      <a:endParaRPr lang="en-IN" dirty="0"/>
                    </a:p>
                  </a:txBody>
                  <a:tcPr/>
                </a:tc>
                <a:extLst>
                  <a:ext uri="{0D108BD9-81ED-4DB2-BD59-A6C34878D82A}">
                    <a16:rowId xmlns:a16="http://schemas.microsoft.com/office/drawing/2014/main" val="3134218597"/>
                  </a:ext>
                </a:extLst>
              </a:tr>
              <a:tr h="370840">
                <a:tc>
                  <a:txBody>
                    <a:bodyPr/>
                    <a:lstStyle/>
                    <a:p>
                      <a:r>
                        <a:rPr lang="en-US" dirty="0"/>
                        <a:t>2007</a:t>
                      </a:r>
                      <a:endParaRPr lang="en-IN" dirty="0"/>
                    </a:p>
                  </a:txBody>
                  <a:tcPr/>
                </a:tc>
                <a:tc>
                  <a:txBody>
                    <a:bodyPr/>
                    <a:lstStyle/>
                    <a:p>
                      <a:r>
                        <a:rPr lang="en-US" dirty="0"/>
                        <a:t>5</a:t>
                      </a:r>
                      <a:endParaRPr lang="en-IN" dirty="0"/>
                    </a:p>
                  </a:txBody>
                  <a:tcPr/>
                </a:tc>
                <a:tc>
                  <a:txBody>
                    <a:bodyPr/>
                    <a:lstStyle/>
                    <a:p>
                      <a:r>
                        <a:rPr lang="en-US" dirty="0"/>
                        <a:t>2008</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4287901558"/>
                  </a:ext>
                </a:extLst>
              </a:tr>
            </a:tbl>
          </a:graphicData>
        </a:graphic>
      </p:graphicFrame>
      <p:sp>
        <p:nvSpPr>
          <p:cNvPr id="6" name="TextBox 5">
            <a:extLst>
              <a:ext uri="{FF2B5EF4-FFF2-40B4-BE49-F238E27FC236}">
                <a16:creationId xmlns:a16="http://schemas.microsoft.com/office/drawing/2014/main" id="{88CFAD08-616C-4733-8070-60AD759A8C31}"/>
              </a:ext>
            </a:extLst>
          </p:cNvPr>
          <p:cNvSpPr txBox="1"/>
          <p:nvPr/>
        </p:nvSpPr>
        <p:spPr>
          <a:xfrm>
            <a:off x="1524000" y="1835888"/>
            <a:ext cx="829340" cy="307777"/>
          </a:xfrm>
          <a:prstGeom prst="rect">
            <a:avLst/>
          </a:prstGeom>
          <a:noFill/>
        </p:spPr>
        <p:txBody>
          <a:bodyPr wrap="square" rtlCol="0">
            <a:spAutoFit/>
          </a:bodyPr>
          <a:lstStyle/>
          <a:p>
            <a:pPr algn="l"/>
            <a:r>
              <a:rPr lang="en-US" dirty="0">
                <a:latin typeface="+mn-lt"/>
              </a:rPr>
              <a:t>Example</a:t>
            </a:r>
            <a:endParaRPr lang="en-IN" dirty="0">
              <a:latin typeface="+mn-lt"/>
            </a:endParaRPr>
          </a:p>
        </p:txBody>
      </p:sp>
    </p:spTree>
    <p:extLst>
      <p:ext uri="{BB962C8B-B14F-4D97-AF65-F5344CB8AC3E}">
        <p14:creationId xmlns:p14="http://schemas.microsoft.com/office/powerpoint/2010/main" val="1864038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Log Change</a:t>
                      </a:r>
                      <a:endParaRPr lang="en-IN" dirty="0"/>
                    </a:p>
                  </a:txBody>
                  <a:tcPr/>
                </a:tc>
                <a:tc>
                  <a:txBody>
                    <a:bodyPr/>
                    <a:lstStyle/>
                    <a:p>
                      <a:r>
                        <a:rPr lang="en-US" dirty="0"/>
                        <a:t>2006</a:t>
                      </a:r>
                      <a:endParaRPr lang="en-IN" dirty="0"/>
                    </a:p>
                  </a:txBody>
                  <a:tcPr/>
                </a:tc>
                <a:tc>
                  <a:txBody>
                    <a:bodyPr/>
                    <a:lstStyle/>
                    <a:p>
                      <a:r>
                        <a:rPr lang="en-US" dirty="0"/>
                        <a:t>2007</a:t>
                      </a:r>
                      <a:endParaRPr lang="en-IN" dirty="0"/>
                    </a:p>
                  </a:txBody>
                  <a:tcPr/>
                </a:tc>
                <a:tc>
                  <a:txBody>
                    <a:bodyPr/>
                    <a:lstStyle/>
                    <a:p>
                      <a:r>
                        <a:rPr lang="en-US" dirty="0"/>
                        <a:t>2008</a:t>
                      </a:r>
                      <a:endParaRPr lang="en-IN" dirty="0"/>
                    </a:p>
                  </a:txBody>
                  <a:tcPr/>
                </a:tc>
                <a:extLst>
                  <a:ext uri="{0D108BD9-81ED-4DB2-BD59-A6C34878D82A}">
                    <a16:rowId xmlns:a16="http://schemas.microsoft.com/office/drawing/2014/main" val="790154436"/>
                  </a:ext>
                </a:extLst>
              </a:tr>
              <a:tr h="370840">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783388858"/>
                  </a:ext>
                </a:extLst>
              </a:tr>
              <a:tr h="370840">
                <a:tc>
                  <a:txBody>
                    <a:bodyPr/>
                    <a:lstStyle/>
                    <a:p>
                      <a:r>
                        <a:rPr lang="en-US" dirty="0"/>
                        <a:t>4</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134218597"/>
                  </a:ext>
                </a:extLst>
              </a:tr>
              <a:tr h="370840">
                <a:tc>
                  <a:txBody>
                    <a:bodyPr/>
                    <a:lstStyle/>
                    <a:p>
                      <a:r>
                        <a:rPr lang="en-US" dirty="0"/>
                        <a:t>4</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287901558"/>
                  </a:ext>
                </a:extLst>
              </a:tr>
            </a:tbl>
          </a:graphicData>
        </a:graphic>
      </p:graphicFrame>
      <p:sp>
        <p:nvSpPr>
          <p:cNvPr id="3" name="Rectangle 2">
            <a:extLst>
              <a:ext uri="{FF2B5EF4-FFF2-40B4-BE49-F238E27FC236}">
                <a16:creationId xmlns:a16="http://schemas.microsoft.com/office/drawing/2014/main" id="{580D22C2-5702-4F3B-A7CB-12419E7FFDD3}"/>
              </a:ext>
            </a:extLst>
          </p:cNvPr>
          <p:cNvSpPr/>
          <p:nvPr/>
        </p:nvSpPr>
        <p:spPr>
          <a:xfrm>
            <a:off x="4572000" y="2571750"/>
            <a:ext cx="3048000" cy="1110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425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mc:AlternateContent xmlns:mc="http://schemas.openxmlformats.org/markup-compatibility/2006" xmlns:a14="http://schemas.microsoft.com/office/drawing/2010/main">
        <mc:Choice Requires="a14">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0</m:t>
                        </m:r>
                      </m:sub>
                    </m:sSub>
                  </m:oMath>
                </a14:m>
                <a:r>
                  <a:rPr lang="en-US" altLang="en-US" sz="2100" dirty="0">
                    <a:cs typeface="Arial" panose="020B0604020202020204" pitchFamily="34" charset="0"/>
                  </a:rPr>
                  <a:t>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1</m:t>
                        </m:r>
                      </m:sub>
                    </m:sSub>
                  </m:oMath>
                </a14:m>
                <a:r>
                  <a:rPr lang="en-US" altLang="en-US" sz="2100" dirty="0"/>
                  <a:t>) predicts the change in Y per unit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constant</a:t>
                </a:r>
              </a:p>
              <a:p>
                <a:pPr marL="400050" indent="-400050">
                  <a:lnSpc>
                    <a:spcPct val="80000"/>
                  </a:lnSpc>
                </a:pPr>
                <a:r>
                  <a:rPr lang="en-US" altLang="en-US" sz="2100" dirty="0"/>
                  <a:t>The slope for variable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a:t>
                </a:r>
                <a14:m>
                  <m:oMath xmlns:m="http://schemas.openxmlformats.org/officeDocument/2006/math">
                    <m:sSub>
                      <m:sSubPr>
                        <m:ctrlPr>
                          <a:rPr lang="en-US" altLang="en-US" sz="2100" i="1">
                            <a:latin typeface="Cambria Math" panose="02040503050406030204" pitchFamily="18" charset="0"/>
                          </a:rPr>
                        </m:ctrlPr>
                      </m:sSubPr>
                      <m:e>
                        <m:r>
                          <a:rPr lang="en-US" altLang="en-US" sz="2100" i="1">
                            <a:latin typeface="Cambria Math" panose="02040503050406030204" pitchFamily="18" charset="0"/>
                          </a:rPr>
                          <m:t>𝛽</m:t>
                        </m:r>
                      </m:e>
                      <m:sub>
                        <m:r>
                          <a:rPr lang="en-US" altLang="en-US" sz="2100" b="0" i="1" smtClean="0">
                            <a:latin typeface="Cambria Math" panose="02040503050406030204" pitchFamily="18" charset="0"/>
                          </a:rPr>
                          <m:t>2</m:t>
                        </m:r>
                      </m:sub>
                    </m:sSub>
                  </m:oMath>
                </a14:m>
                <a:r>
                  <a:rPr lang="en-US" altLang="en-US" sz="2100" dirty="0"/>
                  <a:t>) predicts the change in </a:t>
                </a:r>
                <a14:m>
                  <m:oMath xmlns:m="http://schemas.openxmlformats.org/officeDocument/2006/math">
                    <m:r>
                      <a:rPr lang="en-US" altLang="en-US" sz="2100" b="0" i="1" smtClean="0">
                        <a:latin typeface="Cambria Math" panose="02040503050406030204" pitchFamily="18" charset="0"/>
                      </a:rPr>
                      <m:t>𝑦</m:t>
                    </m:r>
                  </m:oMath>
                </a14:m>
                <a:r>
                  <a:rPr lang="en-US" altLang="en-US" sz="2100" dirty="0"/>
                  <a:t> per unit </a:t>
                </a:r>
                <a14:m>
                  <m:oMath xmlns:m="http://schemas.openxmlformats.org/officeDocument/2006/math">
                    <m:r>
                      <a:rPr lang="en-US" altLang="en-US" sz="2100" i="1" dirty="0" smtClean="0">
                        <a:latin typeface="Cambria Math" panose="02040503050406030204" pitchFamily="18" charset="0"/>
                      </a:rPr>
                      <m:t>𝑥</m:t>
                    </m:r>
                    <m:r>
                      <a:rPr lang="en-US" altLang="en-US" sz="2100" i="1" baseline="-25000" dirty="0" smtClean="0">
                        <a:latin typeface="Cambria Math" panose="02040503050406030204" pitchFamily="18" charset="0"/>
                      </a:rPr>
                      <m:t>2</m:t>
                    </m:r>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constant</a:t>
                </a:r>
              </a:p>
            </p:txBody>
          </p:sp>
        </mc:Choice>
        <mc:Fallback xmlns="">
          <p:sp>
            <p:nvSpPr>
              <p:cNvPr id="577539" name="Rectangle 3">
                <a:extLst>
                  <a:ext uri="{FF2B5EF4-FFF2-40B4-BE49-F238E27FC236}">
                    <a16:creationId xmlns:a16="http://schemas.microsoft.com/office/drawing/2014/main" id="{33B9A87C-3D09-4BF7-AC6C-5377EC302919}"/>
                  </a:ext>
                </a:extLst>
              </p:cNvPr>
              <p:cNvSpPr>
                <a:spLocks noGrp="1" noRot="1" noChangeAspect="1" noMove="1" noResize="1" noEditPoints="1" noAdjustHandles="1" noChangeArrowheads="1" noChangeShapeType="1" noTextEdit="1"/>
              </p:cNvSpPr>
              <p:nvPr>
                <p:ph type="body" idx="1"/>
              </p:nvPr>
            </p:nvSpPr>
            <p:spPr>
              <a:xfrm>
                <a:off x="1131500" y="1482066"/>
                <a:ext cx="3339900" cy="3160818"/>
              </a:xfrm>
              <a:blipFill>
                <a:blip r:embed="rId2"/>
                <a:stretch>
                  <a:fillRect l="-1645" r="-2742" b="-4624"/>
                </a:stretch>
              </a:blipFill>
            </p:spPr>
            <p:txBody>
              <a:bodyPr/>
              <a:lstStyle/>
              <a:p>
                <a:r>
                  <a:rPr lang="en-US">
                    <a:noFill/>
                  </a:rPr>
                  <a:t> </a:t>
                </a:r>
              </a:p>
            </p:txBody>
          </p:sp>
        </mc:Fallback>
      </mc:AlternateContent>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7</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500"/>
                                        <p:tgtEl>
                                          <p:spTgt spid="577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fade">
                                      <p:cBhvr>
                                        <p:cTn id="12" dur="500"/>
                                        <p:tgtEl>
                                          <p:spTgt spid="577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fade">
                                      <p:cBhvr>
                                        <p:cTn id="17" dur="500"/>
                                        <p:tgtEl>
                                          <p:spTgt spid="5775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l="18702" r="18702"/>
          <a:stretch/>
        </p:blipFill>
        <p:spPr>
          <a:xfrm>
            <a:off x="1842977" y="504300"/>
            <a:ext cx="4876800" cy="3961374"/>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959439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t="2832" b="2832"/>
          <a:stretch/>
        </p:blipFill>
        <p:spPr>
          <a:xfrm>
            <a:off x="0" y="241003"/>
            <a:ext cx="9144000" cy="4386081"/>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593277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202691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a:xfrm>
            <a:off x="1061926" y="173385"/>
            <a:ext cx="6996600" cy="715800"/>
          </a:xfrm>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90026" y="107943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a:xfrm>
            <a:off x="8570951" y="4365460"/>
            <a:ext cx="548700" cy="317400"/>
          </a:xfrm>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a:t>
            </a:r>
            <a:r>
              <a:rPr lang="en-US" dirty="0">
                <a:solidFill>
                  <a:srgbClr val="28324A"/>
                </a:solidFill>
              </a:rPr>
              <a:t>Dr</a:t>
            </a:r>
            <a:r>
              <a:rPr lang="en-US" sz="2000" dirty="0">
                <a:solidFill>
                  <a:srgbClr val="28324A"/>
                </a:solidFill>
                <a:latin typeface="Source Sans Pro"/>
                <a:ea typeface="Source Sans Pro"/>
              </a:rPr>
              <a:t>.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Important terms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50" y="979637"/>
                <a:ext cx="8103225" cy="3184225"/>
              </a:xfrm>
            </p:spPr>
            <p:txBody>
              <a:bodyPr/>
              <a:lstStyle/>
              <a:p>
                <a:r>
                  <a:rPr lang="en-US" sz="1800" dirty="0"/>
                  <a:t>We make usual four </a:t>
                </a:r>
                <a:r>
                  <a:rPr lang="en-US" sz="1800" b="1" dirty="0"/>
                  <a:t>assumptions</a:t>
                </a:r>
                <a:r>
                  <a:rPr lang="en-US" sz="1800" dirty="0"/>
                  <a:t> on </a:t>
                </a:r>
                <a14:m>
                  <m:oMath xmlns:m="http://schemas.openxmlformats.org/officeDocument/2006/math">
                    <m:r>
                      <a:rPr lang="en-US" sz="1800" b="1" i="1">
                        <a:latin typeface="Cambria Math" panose="02040503050406030204" pitchFamily="18" charset="0"/>
                      </a:rPr>
                      <m:t>𝐞</m:t>
                    </m:r>
                  </m:oMath>
                </a14:m>
                <a:r>
                  <a:rPr lang="en-US" sz="1800" b="1" dirty="0"/>
                  <a:t>: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b="1" i="1">
                            <a:latin typeface="Cambria Math" panose="02040503050406030204" pitchFamily="18" charset="0"/>
                          </a:rPr>
                          <m:t>𝐞</m:t>
                        </m:r>
                      </m:e>
                    </m:d>
                    <m:r>
                      <a:rPr lang="en-US" sz="1800" i="1">
                        <a:latin typeface="Cambria Math" panose="02040503050406030204" pitchFamily="18" charset="0"/>
                      </a:rPr>
                      <m:t>=0</m:t>
                    </m:r>
                  </m:oMath>
                </a14:m>
                <a:r>
                  <a:rPr lang="en-US" sz="1800" dirty="0"/>
                  <a:t>, </a:t>
                </a:r>
                <a14:m>
                  <m:oMath xmlns:m="http://schemas.openxmlformats.org/officeDocument/2006/math">
                    <m:r>
                      <a:rPr lang="en-US" sz="1800" b="1" i="1">
                        <a:latin typeface="Cambria Math" panose="02040503050406030204" pitchFamily="18" charset="0"/>
                      </a:rPr>
                      <m:t>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𝒩</m:t>
                        </m:r>
                      </m:e>
                      <m:sub>
                        <m:r>
                          <a:rPr lang="en-US" sz="1800" i="1">
                            <a:latin typeface="Cambria Math" panose="02040503050406030204" pitchFamily="18" charset="0"/>
                          </a:rPr>
                          <m:t>𝑛</m:t>
                        </m:r>
                      </m:sub>
                    </m:sSub>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0</m:t>
                            </m:r>
                          </m:e>
                        </m:acc>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𝑛</m:t>
                            </m:r>
                          </m:sub>
                        </m:sSub>
                      </m:e>
                    </m:d>
                  </m:oMath>
                </a14:m>
                <a:r>
                  <a:rPr lang="en-US" sz="1800" dirty="0"/>
                  <a:t>.</a:t>
                </a:r>
              </a:p>
              <a:p>
                <a:r>
                  <a:rPr lang="en-US" sz="1800" dirty="0"/>
                  <a:t>The </a:t>
                </a:r>
                <a:r>
                  <a:rPr lang="en-US" sz="1800" b="1" dirty="0"/>
                  <a:t>covariance matrix </a:t>
                </a:r>
                <a:r>
                  <a:rPr lang="en-US" sz="1800" dirty="0"/>
                  <a:t>of random vector </a:t>
                </a:r>
                <a14:m>
                  <m:oMath xmlns:m="http://schemas.openxmlformats.org/officeDocument/2006/math">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oMath>
                </a14:m>
                <a:r>
                  <a:rPr lang="en-US" sz="1800" dirty="0"/>
                  <a:t> is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Σ</m:t>
                        </m:r>
                      </m:e>
                      <m:sub>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oMath>
                </a14:m>
                <a:endParaRPr lang="en-US" sz="1800" dirty="0"/>
              </a:p>
              <a:p>
                <a:r>
                  <a:rPr lang="en-US" sz="1800" dirty="0"/>
                  <a:t>The </a:t>
                </a:r>
                <a:r>
                  <a:rPr lang="en-US" sz="1800" b="1" dirty="0"/>
                  <a:t>standard error</a:t>
                </a:r>
                <a:r>
                  <a:rPr lang="en-US" sz="1800" dirty="0"/>
                  <a:t> for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oMath>
                </a14:m>
                <a:r>
                  <a:rPr lang="en-US" sz="1800" dirty="0"/>
                  <a:t> is given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e>
                        </m:d>
                      </m:e>
                      <m:sub>
                        <m:r>
                          <a:rPr lang="en-US" sz="1800" i="1">
                            <a:latin typeface="Cambria Math" panose="02040503050406030204" pitchFamily="18" charset="0"/>
                          </a:rPr>
                          <m:t>𝑖𝑖</m:t>
                        </m:r>
                      </m:sub>
                    </m:sSub>
                  </m:oMath>
                </a14:m>
                <a:r>
                  <a:rPr lang="en-US" sz="1800" dirty="0"/>
                  <a:t>.</a:t>
                </a:r>
              </a:p>
              <a:p>
                <a:r>
                  <a:rPr lang="en-US" sz="1800" dirty="0"/>
                  <a:t>The </a:t>
                </a:r>
                <a:r>
                  <a:rPr lang="en-US" sz="1800" b="1" dirty="0"/>
                  <a:t>residual standard error</a:t>
                </a:r>
                <a:r>
                  <a:rPr lang="en-US" sz="1800" dirty="0"/>
                  <a:t>, which is an unbiased estimator of </a:t>
                </a:r>
                <a14:m>
                  <m:oMath xmlns:m="http://schemas.openxmlformats.org/officeDocument/2006/math">
                    <m:r>
                      <a:rPr lang="en-US" sz="1800" i="1">
                        <a:latin typeface="Cambria Math" panose="02040503050406030204" pitchFamily="18" charset="0"/>
                      </a:rPr>
                      <m:t>𝜎</m:t>
                    </m:r>
                  </m:oMath>
                </a14:m>
                <a:r>
                  <a:rPr lang="en-US" sz="1800" dirty="0"/>
                  <a:t>, is given by </a:t>
                </a:r>
              </a:p>
              <a:p>
                <a:pPr marL="10160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𝑠</m:t>
                      </m:r>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𝑆𝑆𝐸</m:t>
                              </m:r>
                            </m:num>
                            <m:den>
                              <m:r>
                                <a:rPr lang="en-US" sz="1800" i="1">
                                  <a:latin typeface="Cambria Math" panose="02040503050406030204" pitchFamily="18" charset="0"/>
                                </a:rPr>
                                <m:t>𝑛</m:t>
                              </m:r>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𝑘</m:t>
                                  </m:r>
                                  <m:r>
                                    <a:rPr lang="en-US" sz="1800" i="1">
                                      <a:latin typeface="Cambria Math" panose="02040503050406030204" pitchFamily="18" charset="0"/>
                                    </a:rPr>
                                    <m:t>+1</m:t>
                                  </m:r>
                                </m:e>
                              </m:d>
                            </m:den>
                          </m:f>
                        </m:e>
                      </m:rad>
                    </m:oMath>
                  </m:oMathPara>
                </a14:m>
                <a:endParaRPr lang="en-US" sz="1800"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50" y="979637"/>
                <a:ext cx="8103225" cy="318422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802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A934-07B5-4CCB-8FC2-CF4A7A064060}"/>
              </a:ext>
            </a:extLst>
          </p:cNvPr>
          <p:cNvSpPr>
            <a:spLocks noGrp="1"/>
          </p:cNvSpPr>
          <p:nvPr>
            <p:ph type="title"/>
          </p:nvPr>
        </p:nvSpPr>
        <p:spPr>
          <a:xfrm>
            <a:off x="1073700" y="208675"/>
            <a:ext cx="6996600" cy="715800"/>
          </a:xfrm>
        </p:spPr>
        <p:txBody>
          <a:bodyPr/>
          <a:lstStyle/>
          <a:p>
            <a:r>
              <a:rPr lang="en-US" dirty="0"/>
              <a:t>R-squared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B94551E-99F1-4763-9040-D150C2F60E49}"/>
                  </a:ext>
                </a:extLst>
              </p:cNvPr>
              <p:cNvSpPr>
                <a:spLocks noGrp="1"/>
              </p:cNvSpPr>
              <p:nvPr>
                <p:ph type="body" idx="1"/>
              </p:nvPr>
            </p:nvSpPr>
            <p:spPr>
              <a:xfrm>
                <a:off x="510699" y="1095674"/>
                <a:ext cx="8046075" cy="3685875"/>
              </a:xfrm>
            </p:spPr>
            <p:txBody>
              <a:bodyPr/>
              <a:lstStyle/>
              <a:p>
                <a:r>
                  <a:rPr lang="en-US" dirty="0"/>
                  <a:t>Multiple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𝑆𝑆𝐸</m:t>
                          </m:r>
                        </m:num>
                        <m:den>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𝑦𝑦</m:t>
                              </m:r>
                            </m:sub>
                          </m:sSub>
                        </m:den>
                      </m:f>
                      <m:r>
                        <a:rPr lang="en-US" i="1">
                          <a:latin typeface="Cambria Math" panose="02040503050406030204" pitchFamily="18" charset="0"/>
                        </a:rPr>
                        <m:t>=1−</m:t>
                      </m:r>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num>
                        <m:den>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den>
                      </m:f>
                    </m:oMath>
                  </m:oMathPara>
                </a14:m>
                <a:endParaRPr lang="en-US" dirty="0"/>
              </a:p>
              <a:p>
                <a:r>
                  <a:rPr lang="en-US" dirty="0"/>
                  <a:t>Adjusted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p>
                          <m:r>
                            <a:rPr lang="en-US" i="1">
                              <a:latin typeface="Cambria Math" panose="02040503050406030204" pitchFamily="18" charset="0"/>
                            </a:rPr>
                            <m:t>2</m:t>
                          </m:r>
                        </m:sup>
                      </m:sSup>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+1</m:t>
                              </m:r>
                            </m:e>
                          </m:d>
                        </m:den>
                      </m:f>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101600" indent="0">
                  <a:buNone/>
                </a:pPr>
                <a:r>
                  <a:rPr lang="en-US" dirty="0"/>
                  <a:t>The value of R may be large due to the excess number of regressors, which may not add to there regression’s explanatory power.  This is penalized by adjusted R-squared.</a:t>
                </a:r>
              </a:p>
              <a:p>
                <a:endParaRPr lang="en-US" dirty="0"/>
              </a:p>
            </p:txBody>
          </p:sp>
        </mc:Choice>
        <mc:Fallback xmlns="">
          <p:sp>
            <p:nvSpPr>
              <p:cNvPr id="3" name="Text Placeholder 2">
                <a:extLst>
                  <a:ext uri="{FF2B5EF4-FFF2-40B4-BE49-F238E27FC236}">
                    <a16:creationId xmlns:a16="http://schemas.microsoft.com/office/drawing/2014/main" id="{AB94551E-99F1-4763-9040-D150C2F60E49}"/>
                  </a:ext>
                </a:extLst>
              </p:cNvPr>
              <p:cNvSpPr>
                <a:spLocks noGrp="1" noRot="1" noChangeAspect="1" noMove="1" noResize="1" noEditPoints="1" noAdjustHandles="1" noChangeArrowheads="1" noChangeShapeType="1" noTextEdit="1"/>
              </p:cNvSpPr>
              <p:nvPr>
                <p:ph type="body" idx="1"/>
              </p:nvPr>
            </p:nvSpPr>
            <p:spPr>
              <a:xfrm>
                <a:off x="510699" y="1095674"/>
                <a:ext cx="8046075" cy="368587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6F5FF0-7079-4A1A-9684-BC1A30E19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36021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1299</TotalTime>
  <Words>2458</Words>
  <Application>Microsoft Office PowerPoint</Application>
  <PresentationFormat>On-screen Show (16:9)</PresentationFormat>
  <Paragraphs>484</Paragraphs>
  <Slides>79</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Oswald</vt:lpstr>
      <vt:lpstr>Calibri</vt:lpstr>
      <vt:lpstr>Cambria Math</vt:lpstr>
      <vt:lpstr>Arial</vt:lpstr>
      <vt:lpstr>Source Sans Pro</vt:lpstr>
      <vt:lpstr>Quince template</vt:lpstr>
      <vt:lpstr>Energy Economy</vt:lpstr>
      <vt:lpstr>PowerPoint Presentation</vt:lpstr>
      <vt:lpstr>Split incentive problem</vt:lpstr>
      <vt:lpstr>PowerPoint Presentation</vt:lpstr>
      <vt:lpstr>Multiple Regression Model</vt:lpstr>
      <vt:lpstr>Solving the equations</vt:lpstr>
      <vt:lpstr>Multiple Regression Model</vt:lpstr>
      <vt:lpstr>Important terms</vt:lpstr>
      <vt:lpstr>R-squared</vt:lpstr>
      <vt:lpstr>Diagnostic plots</vt:lpstr>
      <vt:lpstr>Influential points: Leverage</vt:lpstr>
      <vt:lpstr>Influential points: Cook’s distance</vt:lpstr>
      <vt:lpstr>PowerPoint Presentation</vt:lpstr>
      <vt:lpstr>Partial residue plots</vt:lpstr>
      <vt:lpstr>Partial Residual Plots</vt:lpstr>
      <vt:lpstr>Categorical Explanatory Variables</vt:lpstr>
      <vt:lpstr>Dummy Variables, More than two levels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vs Socio-Economic</vt:lpstr>
      <vt:lpstr>Normality</vt:lpstr>
      <vt:lpstr>Box Cox Transformations</vt:lpstr>
      <vt:lpstr>OUR PROCESS IS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Data Processing</vt:lpstr>
      <vt:lpstr>Data Processing</vt:lpstr>
      <vt:lpstr>PowerPoint Presentation</vt:lpstr>
      <vt:lpstr>Conclusion</vt:lpstr>
      <vt:lpstr>Future prospects</vt:lpstr>
      <vt:lpstr>Future prospects</vt:lpstr>
      <vt:lpstr>LIMITATIONS</vt:lpstr>
      <vt:lpstr>SWOT ANALYSIS</vt:lpstr>
      <vt:lpstr>References</vt:lpstr>
      <vt:lpstr>Acknowledgements</vt:lpstr>
      <vt:lpstr>TEAM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56</cp:revision>
  <dcterms:modified xsi:type="dcterms:W3CDTF">2021-12-21T03:59:50Z</dcterms:modified>
</cp:coreProperties>
</file>